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35" r:id="rId1"/>
  </p:sldMasterIdLst>
  <p:notesMasterIdLst>
    <p:notesMasterId r:id="rId38"/>
  </p:notesMasterIdLst>
  <p:handoutMasterIdLst>
    <p:handoutMasterId r:id="rId39"/>
  </p:handoutMasterIdLst>
  <p:sldIdLst>
    <p:sldId id="470" r:id="rId2"/>
    <p:sldId id="511" r:id="rId3"/>
    <p:sldId id="275" r:id="rId4"/>
    <p:sldId id="499" r:id="rId5"/>
    <p:sldId id="501" r:id="rId6"/>
    <p:sldId id="494" r:id="rId7"/>
    <p:sldId id="502" r:id="rId8"/>
    <p:sldId id="500" r:id="rId9"/>
    <p:sldId id="508" r:id="rId10"/>
    <p:sldId id="509" r:id="rId11"/>
    <p:sldId id="538" r:id="rId12"/>
    <p:sldId id="539" r:id="rId13"/>
    <p:sldId id="540" r:id="rId14"/>
    <p:sldId id="483" r:id="rId15"/>
    <p:sldId id="510" r:id="rId16"/>
    <p:sldId id="518" r:id="rId17"/>
    <p:sldId id="521" r:id="rId18"/>
    <p:sldId id="513" r:id="rId19"/>
    <p:sldId id="519" r:id="rId20"/>
    <p:sldId id="520" r:id="rId21"/>
    <p:sldId id="522" r:id="rId22"/>
    <p:sldId id="515" r:id="rId23"/>
    <p:sldId id="526" r:id="rId24"/>
    <p:sldId id="525" r:id="rId25"/>
    <p:sldId id="532" r:id="rId26"/>
    <p:sldId id="533" r:id="rId27"/>
    <p:sldId id="541" r:id="rId28"/>
    <p:sldId id="534" r:id="rId29"/>
    <p:sldId id="536" r:id="rId30"/>
    <p:sldId id="542" r:id="rId31"/>
    <p:sldId id="537" r:id="rId32"/>
    <p:sldId id="543" r:id="rId33"/>
    <p:sldId id="527" r:id="rId34"/>
    <p:sldId id="528" r:id="rId35"/>
    <p:sldId id="530" r:id="rId36"/>
    <p:sldId id="531" r:id="rId37"/>
  </p:sldIdLst>
  <p:sldSz cx="9144000" cy="6858000" type="screen4x3"/>
  <p:notesSz cx="7099300" cy="10234613"/>
  <p:defaultTextStyle>
    <a:defPPr>
      <a:defRPr lang="it-IT"/>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2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040000"/>
    <a:srgbClr val="ABE7B9"/>
    <a:srgbClr val="33CC33"/>
    <a:srgbClr val="9CE7F6"/>
    <a:srgbClr val="FDADBA"/>
    <a:srgbClr val="0066FF"/>
    <a:srgbClr val="99CC00"/>
    <a:srgbClr val="6699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Stile scuro 2 - Colore 1/Color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DA37D80-6434-44D0-A028-1B22A696006F}" styleName="Stile chiaro 3 - Colore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301B821-A1FF-4177-AEE7-76D212191A09}" styleName="Stile medio 1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Stile medio 3 - Colore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620" autoAdjust="0"/>
  </p:normalViewPr>
  <p:slideViewPr>
    <p:cSldViewPr showGuides="1">
      <p:cViewPr varScale="1">
        <p:scale>
          <a:sx n="105" d="100"/>
          <a:sy n="105" d="100"/>
        </p:scale>
        <p:origin x="1776" y="96"/>
      </p:cViewPr>
      <p:guideLst>
        <p:guide orient="horz" pos="2160"/>
        <p:guide pos="292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6354" name="Rectangle 2"/>
          <p:cNvSpPr>
            <a:spLocks noGrp="1" noChangeArrowheads="1"/>
          </p:cNvSpPr>
          <p:nvPr>
            <p:ph type="hdr" sz="quarter"/>
          </p:nvPr>
        </p:nvSpPr>
        <p:spPr bwMode="auto">
          <a:xfrm>
            <a:off x="0" y="0"/>
            <a:ext cx="3076575" cy="512763"/>
          </a:xfrm>
          <a:prstGeom prst="rect">
            <a:avLst/>
          </a:prstGeom>
          <a:noFill/>
          <a:ln>
            <a:noFill/>
          </a:ln>
          <a:effectLst/>
        </p:spPr>
        <p:txBody>
          <a:bodyPr vert="horz" wrap="square" lIns="94768" tIns="47384" rIns="94768" bIns="47384" numCol="1" anchor="t" anchorCtr="0" compatLnSpc="1">
            <a:prstTxWarp prst="textNoShape">
              <a:avLst/>
            </a:prstTxWarp>
          </a:bodyPr>
          <a:lstStyle>
            <a:lvl1pPr defTabSz="947738" eaLnBrk="1" hangingPunct="1">
              <a:defRPr sz="1200">
                <a:latin typeface="Times New Roman" pitchFamily="18" charset="0"/>
              </a:defRPr>
            </a:lvl1pPr>
          </a:lstStyle>
          <a:p>
            <a:pPr>
              <a:defRPr/>
            </a:pPr>
            <a:endParaRPr lang="it-IT" altLang="it-IT" dirty="0"/>
          </a:p>
        </p:txBody>
      </p:sp>
      <p:sp>
        <p:nvSpPr>
          <p:cNvPr id="356355" name="Rectangle 3"/>
          <p:cNvSpPr>
            <a:spLocks noGrp="1" noChangeArrowheads="1"/>
          </p:cNvSpPr>
          <p:nvPr>
            <p:ph type="dt" sz="quarter" idx="1"/>
          </p:nvPr>
        </p:nvSpPr>
        <p:spPr bwMode="auto">
          <a:xfrm>
            <a:off x="4021138" y="0"/>
            <a:ext cx="3076575" cy="512763"/>
          </a:xfrm>
          <a:prstGeom prst="rect">
            <a:avLst/>
          </a:prstGeom>
          <a:noFill/>
          <a:ln>
            <a:noFill/>
          </a:ln>
          <a:effectLst/>
        </p:spPr>
        <p:txBody>
          <a:bodyPr vert="horz" wrap="square" lIns="94768" tIns="47384" rIns="94768" bIns="47384" numCol="1" anchor="t" anchorCtr="0" compatLnSpc="1">
            <a:prstTxWarp prst="textNoShape">
              <a:avLst/>
            </a:prstTxWarp>
          </a:bodyPr>
          <a:lstStyle>
            <a:lvl1pPr algn="r" defTabSz="947738" eaLnBrk="1" hangingPunct="1">
              <a:defRPr sz="1200">
                <a:latin typeface="Times New Roman" pitchFamily="18" charset="0"/>
              </a:defRPr>
            </a:lvl1pPr>
          </a:lstStyle>
          <a:p>
            <a:pPr>
              <a:defRPr/>
            </a:pPr>
            <a:endParaRPr lang="it-IT" altLang="it-IT" dirty="0"/>
          </a:p>
        </p:txBody>
      </p:sp>
      <p:sp>
        <p:nvSpPr>
          <p:cNvPr id="356356" name="Rectangle 4"/>
          <p:cNvSpPr>
            <a:spLocks noGrp="1" noChangeArrowheads="1"/>
          </p:cNvSpPr>
          <p:nvPr>
            <p:ph type="ftr" sz="quarter" idx="2"/>
          </p:nvPr>
        </p:nvSpPr>
        <p:spPr bwMode="auto">
          <a:xfrm>
            <a:off x="0" y="9720263"/>
            <a:ext cx="3076575" cy="512762"/>
          </a:xfrm>
          <a:prstGeom prst="rect">
            <a:avLst/>
          </a:prstGeom>
          <a:noFill/>
          <a:ln>
            <a:noFill/>
          </a:ln>
          <a:effectLst/>
        </p:spPr>
        <p:txBody>
          <a:bodyPr vert="horz" wrap="square" lIns="94768" tIns="47384" rIns="94768" bIns="47384" numCol="1" anchor="b" anchorCtr="0" compatLnSpc="1">
            <a:prstTxWarp prst="textNoShape">
              <a:avLst/>
            </a:prstTxWarp>
          </a:bodyPr>
          <a:lstStyle>
            <a:lvl1pPr defTabSz="947738" eaLnBrk="1" hangingPunct="1">
              <a:defRPr sz="1200">
                <a:latin typeface="Times New Roman" pitchFamily="18" charset="0"/>
              </a:defRPr>
            </a:lvl1pPr>
          </a:lstStyle>
          <a:p>
            <a:pPr>
              <a:defRPr/>
            </a:pPr>
            <a:endParaRPr lang="it-IT" altLang="it-IT" dirty="0"/>
          </a:p>
        </p:txBody>
      </p:sp>
      <p:sp>
        <p:nvSpPr>
          <p:cNvPr id="356357" name="Rectangle 5"/>
          <p:cNvSpPr>
            <a:spLocks noGrp="1" noChangeArrowheads="1"/>
          </p:cNvSpPr>
          <p:nvPr>
            <p:ph type="sldNum" sz="quarter" idx="3"/>
          </p:nvPr>
        </p:nvSpPr>
        <p:spPr bwMode="auto">
          <a:xfrm>
            <a:off x="4021138" y="9720263"/>
            <a:ext cx="3076575" cy="512762"/>
          </a:xfrm>
          <a:prstGeom prst="rect">
            <a:avLst/>
          </a:prstGeom>
          <a:noFill/>
          <a:ln>
            <a:noFill/>
          </a:ln>
          <a:effectLst/>
        </p:spPr>
        <p:txBody>
          <a:bodyPr vert="horz" wrap="square" lIns="94768" tIns="47384" rIns="94768" bIns="47384" numCol="1" anchor="b" anchorCtr="0" compatLnSpc="1">
            <a:prstTxWarp prst="textNoShape">
              <a:avLst/>
            </a:prstTxWarp>
          </a:bodyPr>
          <a:lstStyle>
            <a:lvl1pPr algn="r" defTabSz="947738" eaLnBrk="1" hangingPunct="1">
              <a:defRPr sz="1200">
                <a:latin typeface="Times New Roman" pitchFamily="18" charset="0"/>
              </a:defRPr>
            </a:lvl1pPr>
          </a:lstStyle>
          <a:p>
            <a:pPr>
              <a:defRPr/>
            </a:pPr>
            <a:fld id="{C8F8E7B6-6A2F-44E7-8CC8-6BE4F30369BF}" type="slidenum">
              <a:rPr lang="it-IT" altLang="it-IT"/>
              <a:pPr>
                <a:defRPr/>
              </a:pPr>
              <a:t>‹N›</a:t>
            </a:fld>
            <a:endParaRPr lang="it-IT" altLang="it-IT" dirty="0"/>
          </a:p>
        </p:txBody>
      </p:sp>
    </p:spTree>
    <p:extLst>
      <p:ext uri="{BB962C8B-B14F-4D97-AF65-F5344CB8AC3E}">
        <p14:creationId xmlns:p14="http://schemas.microsoft.com/office/powerpoint/2010/main" val="1069087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3076575" cy="512763"/>
          </a:xfrm>
          <a:prstGeom prst="rect">
            <a:avLst/>
          </a:prstGeom>
          <a:noFill/>
          <a:ln>
            <a:noFill/>
          </a:ln>
          <a:effectLst/>
        </p:spPr>
        <p:txBody>
          <a:bodyPr vert="horz" wrap="square" lIns="94768" tIns="47384" rIns="94768" bIns="47384" numCol="1" anchor="t" anchorCtr="0" compatLnSpc="1">
            <a:prstTxWarp prst="textNoShape">
              <a:avLst/>
            </a:prstTxWarp>
          </a:bodyPr>
          <a:lstStyle>
            <a:lvl1pPr defTabSz="947738" eaLnBrk="1" hangingPunct="1">
              <a:defRPr sz="1200">
                <a:latin typeface="Times New Roman" pitchFamily="18" charset="0"/>
              </a:defRPr>
            </a:lvl1pPr>
          </a:lstStyle>
          <a:p>
            <a:pPr>
              <a:defRPr/>
            </a:pPr>
            <a:endParaRPr lang="it-IT" altLang="it-IT" dirty="0"/>
          </a:p>
        </p:txBody>
      </p:sp>
      <p:sp>
        <p:nvSpPr>
          <p:cNvPr id="97283" name="Rectangle 3"/>
          <p:cNvSpPr>
            <a:spLocks noGrp="1" noChangeArrowheads="1"/>
          </p:cNvSpPr>
          <p:nvPr>
            <p:ph type="dt" idx="1"/>
          </p:nvPr>
        </p:nvSpPr>
        <p:spPr bwMode="auto">
          <a:xfrm>
            <a:off x="4021138" y="0"/>
            <a:ext cx="3076575" cy="512763"/>
          </a:xfrm>
          <a:prstGeom prst="rect">
            <a:avLst/>
          </a:prstGeom>
          <a:noFill/>
          <a:ln>
            <a:noFill/>
          </a:ln>
          <a:effectLst/>
        </p:spPr>
        <p:txBody>
          <a:bodyPr vert="horz" wrap="square" lIns="94768" tIns="47384" rIns="94768" bIns="47384" numCol="1" anchor="t" anchorCtr="0" compatLnSpc="1">
            <a:prstTxWarp prst="textNoShape">
              <a:avLst/>
            </a:prstTxWarp>
          </a:bodyPr>
          <a:lstStyle>
            <a:lvl1pPr algn="r" defTabSz="947738" eaLnBrk="1" hangingPunct="1">
              <a:defRPr sz="1200">
                <a:latin typeface="Times New Roman" pitchFamily="18" charset="0"/>
              </a:defRPr>
            </a:lvl1pPr>
          </a:lstStyle>
          <a:p>
            <a:pPr>
              <a:defRPr/>
            </a:pPr>
            <a:endParaRPr lang="it-IT" altLang="it-IT" dirty="0"/>
          </a:p>
        </p:txBody>
      </p:sp>
      <p:sp>
        <p:nvSpPr>
          <p:cNvPr id="55300"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5" name="Rectangle 5"/>
          <p:cNvSpPr>
            <a:spLocks noGrp="1" noChangeArrowheads="1"/>
          </p:cNvSpPr>
          <p:nvPr>
            <p:ph type="body" sz="quarter" idx="3"/>
          </p:nvPr>
        </p:nvSpPr>
        <p:spPr bwMode="auto">
          <a:xfrm>
            <a:off x="709613" y="4860925"/>
            <a:ext cx="5680075" cy="4605338"/>
          </a:xfrm>
          <a:prstGeom prst="rect">
            <a:avLst/>
          </a:prstGeom>
          <a:noFill/>
          <a:ln>
            <a:noFill/>
          </a:ln>
          <a:effectLst/>
        </p:spPr>
        <p:txBody>
          <a:bodyPr vert="horz" wrap="square" lIns="94768" tIns="47384" rIns="94768" bIns="47384" numCol="1" anchor="t" anchorCtr="0" compatLnSpc="1">
            <a:prstTxWarp prst="textNoShape">
              <a:avLst/>
            </a:prstTxWarp>
          </a:bodyPr>
          <a:lstStyle/>
          <a:p>
            <a:pPr lvl="0"/>
            <a:r>
              <a:rPr lang="it-IT" altLang="it-IT" noProof="0"/>
              <a:t>Fare clic per modificare gli stili del testo dello schema</a:t>
            </a:r>
          </a:p>
          <a:p>
            <a:pPr lvl="1"/>
            <a:r>
              <a:rPr lang="it-IT" altLang="it-IT" noProof="0"/>
              <a:t>Secondo livello</a:t>
            </a:r>
          </a:p>
          <a:p>
            <a:pPr lvl="2"/>
            <a:r>
              <a:rPr lang="it-IT" altLang="it-IT" noProof="0"/>
              <a:t>Terzo livello</a:t>
            </a:r>
          </a:p>
          <a:p>
            <a:pPr lvl="3"/>
            <a:r>
              <a:rPr lang="it-IT" altLang="it-IT" noProof="0"/>
              <a:t>Quarto livello</a:t>
            </a:r>
          </a:p>
          <a:p>
            <a:pPr lvl="4"/>
            <a:r>
              <a:rPr lang="it-IT" altLang="it-IT" noProof="0"/>
              <a:t>Quinto livello</a:t>
            </a:r>
          </a:p>
        </p:txBody>
      </p:sp>
      <p:sp>
        <p:nvSpPr>
          <p:cNvPr id="97286" name="Rectangle 6"/>
          <p:cNvSpPr>
            <a:spLocks noGrp="1" noChangeArrowheads="1"/>
          </p:cNvSpPr>
          <p:nvPr>
            <p:ph type="ftr" sz="quarter" idx="4"/>
          </p:nvPr>
        </p:nvSpPr>
        <p:spPr bwMode="auto">
          <a:xfrm>
            <a:off x="0" y="9720263"/>
            <a:ext cx="3076575" cy="512762"/>
          </a:xfrm>
          <a:prstGeom prst="rect">
            <a:avLst/>
          </a:prstGeom>
          <a:noFill/>
          <a:ln>
            <a:noFill/>
          </a:ln>
          <a:effectLst/>
        </p:spPr>
        <p:txBody>
          <a:bodyPr vert="horz" wrap="square" lIns="94768" tIns="47384" rIns="94768" bIns="47384" numCol="1" anchor="b" anchorCtr="0" compatLnSpc="1">
            <a:prstTxWarp prst="textNoShape">
              <a:avLst/>
            </a:prstTxWarp>
          </a:bodyPr>
          <a:lstStyle>
            <a:lvl1pPr defTabSz="947738" eaLnBrk="1" hangingPunct="1">
              <a:defRPr sz="1200">
                <a:latin typeface="Times New Roman" pitchFamily="18" charset="0"/>
              </a:defRPr>
            </a:lvl1pPr>
          </a:lstStyle>
          <a:p>
            <a:pPr>
              <a:defRPr/>
            </a:pPr>
            <a:endParaRPr lang="it-IT" altLang="it-IT" dirty="0"/>
          </a:p>
        </p:txBody>
      </p:sp>
      <p:sp>
        <p:nvSpPr>
          <p:cNvPr id="97287" name="Rectangle 7"/>
          <p:cNvSpPr>
            <a:spLocks noGrp="1" noChangeArrowheads="1"/>
          </p:cNvSpPr>
          <p:nvPr>
            <p:ph type="sldNum" sz="quarter" idx="5"/>
          </p:nvPr>
        </p:nvSpPr>
        <p:spPr bwMode="auto">
          <a:xfrm>
            <a:off x="4021138" y="9720263"/>
            <a:ext cx="3076575" cy="512762"/>
          </a:xfrm>
          <a:prstGeom prst="rect">
            <a:avLst/>
          </a:prstGeom>
          <a:noFill/>
          <a:ln>
            <a:noFill/>
          </a:ln>
          <a:effectLst/>
        </p:spPr>
        <p:txBody>
          <a:bodyPr vert="horz" wrap="square" lIns="94768" tIns="47384" rIns="94768" bIns="47384" numCol="1" anchor="b" anchorCtr="0" compatLnSpc="1">
            <a:prstTxWarp prst="textNoShape">
              <a:avLst/>
            </a:prstTxWarp>
          </a:bodyPr>
          <a:lstStyle>
            <a:lvl1pPr algn="r" defTabSz="947738" eaLnBrk="1" hangingPunct="1">
              <a:defRPr sz="1200">
                <a:latin typeface="Times New Roman" pitchFamily="18" charset="0"/>
              </a:defRPr>
            </a:lvl1pPr>
          </a:lstStyle>
          <a:p>
            <a:pPr>
              <a:defRPr/>
            </a:pPr>
            <a:fld id="{2590F438-40BD-4ED4-87A3-2183A1D3FCE4}" type="slidenum">
              <a:rPr lang="it-IT" altLang="it-IT"/>
              <a:pPr>
                <a:defRPr/>
              </a:pPr>
              <a:t>‹N›</a:t>
            </a:fld>
            <a:endParaRPr lang="it-IT" altLang="it-IT" dirty="0"/>
          </a:p>
        </p:txBody>
      </p:sp>
    </p:spTree>
    <p:extLst>
      <p:ext uri="{BB962C8B-B14F-4D97-AF65-F5344CB8AC3E}">
        <p14:creationId xmlns:p14="http://schemas.microsoft.com/office/powerpoint/2010/main" val="4400706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2</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264349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11</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220107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12</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552148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13</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145187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14</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815858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15</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235509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16</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113235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17</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130954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18</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531077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pPr marL="0" marR="0" lvl="0" indent="0" algn="r" defTabSz="947738" rtl="0" eaLnBrk="1" fontAlgn="base" latinLnBrk="0" hangingPunct="1">
              <a:lnSpc>
                <a:spcPct val="100000"/>
              </a:lnSpc>
              <a:spcBef>
                <a:spcPct val="0"/>
              </a:spcBef>
              <a:spcAft>
                <a:spcPct val="0"/>
              </a:spcAft>
              <a:buClrTx/>
              <a:buSzTx/>
              <a:buFontTx/>
              <a:buNone/>
              <a:tabLst/>
              <a:defRPr/>
            </a:pPr>
            <a:fld id="{EA313F24-7334-4EB3-88F4-463722D7936F}" type="slidenum">
              <a:rPr kumimoji="0" lang="it-IT" altLang="it-IT"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47738" rtl="0" eaLnBrk="1" fontAlgn="base" latinLnBrk="0" hangingPunct="1">
                <a:lnSpc>
                  <a:spcPct val="100000"/>
                </a:lnSpc>
                <a:spcBef>
                  <a:spcPct val="0"/>
                </a:spcBef>
                <a:spcAft>
                  <a:spcPct val="0"/>
                </a:spcAft>
                <a:buClrTx/>
                <a:buSzTx/>
                <a:buFontTx/>
                <a:buNone/>
                <a:tabLst/>
                <a:defRPr/>
              </a:pPr>
              <a:t>19</a:t>
            </a:fld>
            <a:endParaRPr kumimoji="0" lang="it-IT" altLang="it-IT"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547115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20</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678290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3</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21</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128745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22</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885340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23</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073782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24</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292720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25</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930920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26</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572593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27</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678365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28</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920907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29</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064476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30</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601710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4</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254003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31</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472625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32</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908469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33</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6942915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34</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1352230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35</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7873666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36</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284449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5</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774688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6</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570335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7</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237556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8</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919189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9</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4003998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charset="0"/>
              </a:defRPr>
            </a:lvl1pPr>
            <a:lvl2pPr marL="742950" indent="-285750" defTabSz="947738">
              <a:defRPr>
                <a:solidFill>
                  <a:schemeClr val="tx1"/>
                </a:solidFill>
                <a:latin typeface="Arial" charset="0"/>
              </a:defRPr>
            </a:lvl2pPr>
            <a:lvl3pPr marL="1143000" indent="-228600" defTabSz="947738">
              <a:defRPr>
                <a:solidFill>
                  <a:schemeClr val="tx1"/>
                </a:solidFill>
                <a:latin typeface="Arial" charset="0"/>
              </a:defRPr>
            </a:lvl3pPr>
            <a:lvl4pPr marL="1600200" indent="-228600" defTabSz="947738">
              <a:defRPr>
                <a:solidFill>
                  <a:schemeClr val="tx1"/>
                </a:solidFill>
                <a:latin typeface="Arial" charset="0"/>
              </a:defRPr>
            </a:lvl4pPr>
            <a:lvl5pPr marL="2057400" indent="-228600" defTabSz="947738">
              <a:defRPr>
                <a:solidFill>
                  <a:schemeClr val="tx1"/>
                </a:solidFill>
                <a:latin typeface="Arial" charset="0"/>
              </a:defRPr>
            </a:lvl5pPr>
            <a:lvl6pPr marL="2514600" indent="-228600" defTabSz="947738" eaLnBrk="0" fontAlgn="base" hangingPunct="0">
              <a:spcBef>
                <a:spcPct val="0"/>
              </a:spcBef>
              <a:spcAft>
                <a:spcPct val="0"/>
              </a:spcAft>
              <a:defRPr>
                <a:solidFill>
                  <a:schemeClr val="tx1"/>
                </a:solidFill>
                <a:latin typeface="Arial" charset="0"/>
              </a:defRPr>
            </a:lvl6pPr>
            <a:lvl7pPr marL="2971800" indent="-228600" defTabSz="947738" eaLnBrk="0" fontAlgn="base" hangingPunct="0">
              <a:spcBef>
                <a:spcPct val="0"/>
              </a:spcBef>
              <a:spcAft>
                <a:spcPct val="0"/>
              </a:spcAft>
              <a:defRPr>
                <a:solidFill>
                  <a:schemeClr val="tx1"/>
                </a:solidFill>
                <a:latin typeface="Arial" charset="0"/>
              </a:defRPr>
            </a:lvl7pPr>
            <a:lvl8pPr marL="3429000" indent="-228600" defTabSz="947738" eaLnBrk="0" fontAlgn="base" hangingPunct="0">
              <a:spcBef>
                <a:spcPct val="0"/>
              </a:spcBef>
              <a:spcAft>
                <a:spcPct val="0"/>
              </a:spcAft>
              <a:defRPr>
                <a:solidFill>
                  <a:schemeClr val="tx1"/>
                </a:solidFill>
                <a:latin typeface="Arial" charset="0"/>
              </a:defRPr>
            </a:lvl8pPr>
            <a:lvl9pPr marL="3886200" indent="-228600" defTabSz="947738" eaLnBrk="0" fontAlgn="base" hangingPunct="0">
              <a:spcBef>
                <a:spcPct val="0"/>
              </a:spcBef>
              <a:spcAft>
                <a:spcPct val="0"/>
              </a:spcAft>
              <a:defRPr>
                <a:solidFill>
                  <a:schemeClr val="tx1"/>
                </a:solidFill>
                <a:latin typeface="Arial" charset="0"/>
              </a:defRPr>
            </a:lvl9pPr>
          </a:lstStyle>
          <a:p>
            <a:fld id="{EA313F24-7334-4EB3-88F4-463722D7936F}" type="slidenum">
              <a:rPr lang="it-IT" altLang="it-IT" smtClean="0">
                <a:latin typeface="Times New Roman" pitchFamily="18" charset="0"/>
              </a:rPr>
              <a:pPr/>
              <a:t>10</a:t>
            </a:fld>
            <a:endParaRPr lang="it-IT" altLang="it-IT">
              <a:latin typeface="Times New Roman" pitchFamily="18" charset="0"/>
            </a:endParaRPr>
          </a:p>
        </p:txBody>
      </p:sp>
      <p:sp>
        <p:nvSpPr>
          <p:cNvPr id="56323" name="Rectangle 2"/>
          <p:cNvSpPr>
            <a:spLocks noGrp="1" noRot="1" noChangeAspect="1" noChangeArrowheads="1" noTextEdit="1"/>
          </p:cNvSpPr>
          <p:nvPr>
            <p:ph type="sldImg"/>
          </p:nvPr>
        </p:nvSpPr>
        <p:spPr>
          <a:xfrm>
            <a:off x="992188" y="768350"/>
            <a:ext cx="5114925" cy="3836988"/>
          </a:xfrm>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359290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2"/>
          <p:cNvSpPr>
            <a:spLocks noGrp="1" noChangeArrowheads="1"/>
          </p:cNvSpPr>
          <p:nvPr>
            <p:ph type="ftr" sz="quarter" idx="10"/>
          </p:nvPr>
        </p:nvSpPr>
        <p:spPr>
          <a:xfrm>
            <a:off x="5795963" y="6524625"/>
            <a:ext cx="3276600" cy="304800"/>
          </a:xfrm>
          <a:prstGeom prst="rect">
            <a:avLst/>
          </a:prstGeom>
        </p:spPr>
        <p:txBody>
          <a:bodyPr/>
          <a:lstStyle>
            <a:lvl1pPr>
              <a:defRPr>
                <a:latin typeface="Arial" charset="0"/>
              </a:defRPr>
            </a:lvl1pPr>
          </a:lstStyle>
          <a:p>
            <a:pPr>
              <a:defRPr/>
            </a:pPr>
            <a:r>
              <a:rPr lang="it-IT" altLang="it-IT" dirty="0"/>
              <a:t>Consorzio Autorità d’Ambito</a:t>
            </a:r>
          </a:p>
        </p:txBody>
      </p:sp>
    </p:spTree>
    <p:extLst>
      <p:ext uri="{BB962C8B-B14F-4D97-AF65-F5344CB8AC3E}">
        <p14:creationId xmlns:p14="http://schemas.microsoft.com/office/powerpoint/2010/main" val="383251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a:t>Fare clic per modificare lo stile del titolo</a:t>
            </a:r>
          </a:p>
        </p:txBody>
      </p:sp>
      <p:sp>
        <p:nvSpPr>
          <p:cNvPr id="3" name="Segnaposto testo verticale 2"/>
          <p:cNvSpPr>
            <a:spLocks noGrp="1"/>
          </p:cNvSpPr>
          <p:nvPr>
            <p:ph type="body" orient="vert" idx="1"/>
          </p:nvPr>
        </p:nvSpPr>
        <p:spPr>
          <a:xfrm>
            <a:off x="457200" y="1600200"/>
            <a:ext cx="8229600" cy="4525963"/>
          </a:xfrm>
          <a:prstGeom prst="rect">
            <a:avLst/>
          </a:prstGeo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2"/>
          <p:cNvSpPr>
            <a:spLocks noGrp="1" noChangeArrowheads="1"/>
          </p:cNvSpPr>
          <p:nvPr>
            <p:ph type="ftr" sz="quarter" idx="10"/>
          </p:nvPr>
        </p:nvSpPr>
        <p:spPr>
          <a:xfrm>
            <a:off x="5795963" y="6524625"/>
            <a:ext cx="3276600" cy="304800"/>
          </a:xfrm>
          <a:prstGeom prst="rect">
            <a:avLst/>
          </a:prstGeom>
        </p:spPr>
        <p:txBody>
          <a:bodyPr/>
          <a:lstStyle>
            <a:lvl1pPr>
              <a:defRPr>
                <a:latin typeface="Arial" charset="0"/>
              </a:defRPr>
            </a:lvl1pPr>
          </a:lstStyle>
          <a:p>
            <a:pPr>
              <a:defRPr/>
            </a:pPr>
            <a:r>
              <a:rPr lang="it-IT" altLang="it-IT" dirty="0"/>
              <a:t>Consorzio Autorità d’Ambito</a:t>
            </a:r>
          </a:p>
        </p:txBody>
      </p:sp>
    </p:spTree>
    <p:extLst>
      <p:ext uri="{BB962C8B-B14F-4D97-AF65-F5344CB8AC3E}">
        <p14:creationId xmlns:p14="http://schemas.microsoft.com/office/powerpoint/2010/main" val="4240797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a:prstGeom prst="rect">
            <a:avLst/>
          </a:prstGeo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a:prstGeom prst="rect">
            <a:avLst/>
          </a:prstGeo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2"/>
          <p:cNvSpPr>
            <a:spLocks noGrp="1" noChangeArrowheads="1"/>
          </p:cNvSpPr>
          <p:nvPr>
            <p:ph type="ftr" sz="quarter" idx="10"/>
          </p:nvPr>
        </p:nvSpPr>
        <p:spPr>
          <a:xfrm>
            <a:off x="5795963" y="6524625"/>
            <a:ext cx="3276600" cy="304800"/>
          </a:xfrm>
          <a:prstGeom prst="rect">
            <a:avLst/>
          </a:prstGeom>
        </p:spPr>
        <p:txBody>
          <a:bodyPr/>
          <a:lstStyle>
            <a:lvl1pPr>
              <a:defRPr>
                <a:latin typeface="Arial" charset="0"/>
              </a:defRPr>
            </a:lvl1pPr>
          </a:lstStyle>
          <a:p>
            <a:pPr>
              <a:defRPr/>
            </a:pPr>
            <a:r>
              <a:rPr lang="it-IT" altLang="it-IT" dirty="0"/>
              <a:t>Consorzio Autorità d’Ambito</a:t>
            </a:r>
          </a:p>
        </p:txBody>
      </p:sp>
    </p:spTree>
    <p:extLst>
      <p:ext uri="{BB962C8B-B14F-4D97-AF65-F5344CB8AC3E}">
        <p14:creationId xmlns:p14="http://schemas.microsoft.com/office/powerpoint/2010/main" val="3463681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a:t>Fare clic per modificare lo stile del titolo</a:t>
            </a:r>
          </a:p>
        </p:txBody>
      </p:sp>
      <p:sp>
        <p:nvSpPr>
          <p:cNvPr id="3" name="Segnaposto grafico 2"/>
          <p:cNvSpPr>
            <a:spLocks noGrp="1"/>
          </p:cNvSpPr>
          <p:nvPr>
            <p:ph type="chart" idx="1"/>
          </p:nvPr>
        </p:nvSpPr>
        <p:spPr>
          <a:xfrm>
            <a:off x="457200" y="1600200"/>
            <a:ext cx="8229600" cy="4525963"/>
          </a:xfrm>
          <a:prstGeom prst="rect">
            <a:avLst/>
          </a:prstGeom>
        </p:spPr>
        <p:txBody>
          <a:bodyPr/>
          <a:lstStyle/>
          <a:p>
            <a:pPr lvl="0"/>
            <a:endParaRPr lang="it-IT" noProof="0" dirty="0"/>
          </a:p>
        </p:txBody>
      </p:sp>
      <p:sp>
        <p:nvSpPr>
          <p:cNvPr id="4" name="Rectangle 2"/>
          <p:cNvSpPr>
            <a:spLocks noGrp="1" noChangeArrowheads="1"/>
          </p:cNvSpPr>
          <p:nvPr>
            <p:ph type="ftr" sz="quarter" idx="10"/>
          </p:nvPr>
        </p:nvSpPr>
        <p:spPr>
          <a:xfrm>
            <a:off x="5795963" y="6524625"/>
            <a:ext cx="3276600" cy="304800"/>
          </a:xfrm>
          <a:prstGeom prst="rect">
            <a:avLst/>
          </a:prstGeom>
        </p:spPr>
        <p:txBody>
          <a:bodyPr/>
          <a:lstStyle>
            <a:lvl1pPr>
              <a:defRPr>
                <a:latin typeface="Arial" charset="0"/>
              </a:defRPr>
            </a:lvl1pPr>
          </a:lstStyle>
          <a:p>
            <a:pPr>
              <a:defRPr/>
            </a:pPr>
            <a:r>
              <a:rPr lang="it-IT" altLang="it-IT" dirty="0"/>
              <a:t>Consorzio Autorità d’Ambito</a:t>
            </a:r>
          </a:p>
        </p:txBody>
      </p:sp>
    </p:spTree>
    <p:extLst>
      <p:ext uri="{BB962C8B-B14F-4D97-AF65-F5344CB8AC3E}">
        <p14:creationId xmlns:p14="http://schemas.microsoft.com/office/powerpoint/2010/main" val="615569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
        <p:nvSpPr>
          <p:cNvPr id="5" name="Rettangolo 4"/>
          <p:cNvSpPr/>
          <p:nvPr userDrawn="1"/>
        </p:nvSpPr>
        <p:spPr>
          <a:xfrm>
            <a:off x="0" y="188913"/>
            <a:ext cx="9144000" cy="503237"/>
          </a:xfrm>
          <a:prstGeom prst="rect">
            <a:avLst/>
          </a:prstGeom>
          <a:solidFill>
            <a:schemeClr val="tx2">
              <a:lumMod val="20000"/>
              <a:lumOff val="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6" name="Rettangolo 5"/>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Rettangolo 6"/>
          <p:cNvSpPr/>
          <p:nvPr/>
        </p:nvSpPr>
        <p:spPr>
          <a:xfrm>
            <a:off x="-9525" y="6308725"/>
            <a:ext cx="2249488" cy="4572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8" name="Rettangolo 7"/>
          <p:cNvSpPr/>
          <p:nvPr/>
        </p:nvSpPr>
        <p:spPr>
          <a:xfrm>
            <a:off x="2359025" y="6308725"/>
            <a:ext cx="6784975" cy="449263"/>
          </a:xfrm>
          <a:prstGeom prst="rect">
            <a:avLst/>
          </a:prstGeom>
          <a:solidFill>
            <a:srgbClr val="6699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pic>
        <p:nvPicPr>
          <p:cNvPr id="9" name="Immagin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6046788"/>
            <a:ext cx="9366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ottotitolo 8"/>
          <p:cNvSpPr txBox="1">
            <a:spLocks/>
          </p:cNvSpPr>
          <p:nvPr userDrawn="1"/>
        </p:nvSpPr>
        <p:spPr>
          <a:xfrm>
            <a:off x="-9525" y="206375"/>
            <a:ext cx="9153525" cy="485775"/>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defRPr/>
            </a:pPr>
            <a:r>
              <a:rPr lang="it-IT" sz="1200" b="1" i="1" dirty="0">
                <a:solidFill>
                  <a:schemeClr val="tx1"/>
                </a:solidFill>
              </a:rPr>
              <a:t>Regolazione del Servizio Idrico Integrato a livello locale: l'esperienza dell'ATO Provincia di Bergamo</a:t>
            </a:r>
            <a:endParaRPr lang="en-US" sz="1200" b="1" i="1" dirty="0">
              <a:solidFill>
                <a:schemeClr val="tx1"/>
              </a:solidFill>
            </a:endParaRPr>
          </a:p>
        </p:txBody>
      </p:sp>
      <p:sp>
        <p:nvSpPr>
          <p:cNvPr id="11" name="Sottotitolo 8"/>
          <p:cNvSpPr txBox="1">
            <a:spLocks/>
          </p:cNvSpPr>
          <p:nvPr userDrawn="1"/>
        </p:nvSpPr>
        <p:spPr>
          <a:xfrm>
            <a:off x="1116013" y="6308725"/>
            <a:ext cx="1123950" cy="457200"/>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defRPr/>
            </a:pPr>
            <a:r>
              <a:rPr lang="it-IT" sz="900" dirty="0">
                <a:solidFill>
                  <a:schemeClr val="bg1"/>
                </a:solidFill>
                <a:latin typeface="Verdana" pitchFamily="34" charset="0"/>
                <a:ea typeface="Verdana" pitchFamily="34" charset="0"/>
                <a:cs typeface="Verdana" pitchFamily="34" charset="0"/>
              </a:rPr>
              <a:t>Ufficio d’Ambito</a:t>
            </a:r>
            <a:endParaRPr lang="en-US" sz="900" dirty="0">
              <a:solidFill>
                <a:schemeClr val="bg1"/>
              </a:solidFill>
              <a:latin typeface="Verdana" pitchFamily="34" charset="0"/>
              <a:ea typeface="Verdana" pitchFamily="34" charset="0"/>
              <a:cs typeface="Verdana" pitchFamily="34" charset="0"/>
            </a:endParaRPr>
          </a:p>
        </p:txBody>
      </p:sp>
      <p:sp>
        <p:nvSpPr>
          <p:cNvPr id="12" name="Sottotitolo 8"/>
          <p:cNvSpPr txBox="1">
            <a:spLocks/>
          </p:cNvSpPr>
          <p:nvPr userDrawn="1"/>
        </p:nvSpPr>
        <p:spPr>
          <a:xfrm>
            <a:off x="2359025" y="6308725"/>
            <a:ext cx="6784975" cy="449263"/>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defRPr/>
            </a:pPr>
            <a:r>
              <a:rPr lang="it-IT" sz="900" dirty="0">
                <a:solidFill>
                  <a:schemeClr val="bg1"/>
                </a:solidFill>
                <a:latin typeface="Verdana" pitchFamily="34" charset="0"/>
                <a:ea typeface="Verdana" pitchFamily="34" charset="0"/>
                <a:cs typeface="Verdana" pitchFamily="34" charset="0"/>
              </a:rPr>
              <a:t>Provincia di Bergamo</a:t>
            </a:r>
            <a:endParaRPr lang="en-US" sz="900" dirty="0">
              <a:solidFill>
                <a:schemeClr val="bg1"/>
              </a:solidFill>
              <a:latin typeface="Verdana" pitchFamily="34" charset="0"/>
              <a:ea typeface="Verdana" pitchFamily="34" charset="0"/>
              <a:cs typeface="Verdana" pitchFamily="34" charset="0"/>
            </a:endParaRPr>
          </a:p>
        </p:txBody>
      </p:sp>
      <p:sp>
        <p:nvSpPr>
          <p:cNvPr id="14" name="Segnaposto testo 2"/>
          <p:cNvSpPr>
            <a:spLocks noGrp="1"/>
          </p:cNvSpPr>
          <p:nvPr>
            <p:ph type="body" idx="10"/>
          </p:nvPr>
        </p:nvSpPr>
        <p:spPr>
          <a:xfrm>
            <a:off x="827584" y="2132856"/>
            <a:ext cx="7123113" cy="864096"/>
          </a:xfrm>
          <a:prstGeom prst="rect">
            <a:avLst/>
          </a:prstGeo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dirty="0"/>
              <a:t>Fare clic per modificare stili del testo dello schema</a:t>
            </a:r>
          </a:p>
        </p:txBody>
      </p:sp>
      <p:sp>
        <p:nvSpPr>
          <p:cNvPr id="15" name="Segnaposto contenuto 8"/>
          <p:cNvSpPr>
            <a:spLocks noGrp="1"/>
          </p:cNvSpPr>
          <p:nvPr>
            <p:ph sz="quarter" idx="11"/>
          </p:nvPr>
        </p:nvSpPr>
        <p:spPr>
          <a:xfrm>
            <a:off x="827584" y="3140968"/>
            <a:ext cx="3886200" cy="3063569"/>
          </a:xfrm>
          <a:prstGeom prst="rect">
            <a:avLst/>
          </a:prstGeo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21" name="Segnaposto testo 2"/>
          <p:cNvSpPr>
            <a:spLocks noGrp="1"/>
          </p:cNvSpPr>
          <p:nvPr>
            <p:ph type="body" idx="12"/>
          </p:nvPr>
        </p:nvSpPr>
        <p:spPr>
          <a:xfrm>
            <a:off x="827584" y="980728"/>
            <a:ext cx="7123113" cy="864096"/>
          </a:xfrm>
          <a:prstGeom prst="rect">
            <a:avLst/>
          </a:prstGeo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dirty="0"/>
              <a:t>Fare clic per modificare stili del testo dello schema</a:t>
            </a:r>
          </a:p>
        </p:txBody>
      </p:sp>
    </p:spTree>
    <p:extLst>
      <p:ext uri="{BB962C8B-B14F-4D97-AF65-F5344CB8AC3E}">
        <p14:creationId xmlns:p14="http://schemas.microsoft.com/office/powerpoint/2010/main" val="2407534108"/>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Diapositiva titolo">
    <p:spTree>
      <p:nvGrpSpPr>
        <p:cNvPr id="1" name=""/>
        <p:cNvGrpSpPr/>
        <p:nvPr/>
      </p:nvGrpSpPr>
      <p:grpSpPr>
        <a:xfrm>
          <a:off x="0" y="0"/>
          <a:ext cx="0" cy="0"/>
          <a:chOff x="0" y="0"/>
          <a:chExt cx="0" cy="0"/>
        </a:xfrm>
      </p:grpSpPr>
      <p:sp>
        <p:nvSpPr>
          <p:cNvPr id="5" name="Rettangolo 4"/>
          <p:cNvSpPr/>
          <p:nvPr userDrawn="1"/>
        </p:nvSpPr>
        <p:spPr>
          <a:xfrm>
            <a:off x="0" y="188913"/>
            <a:ext cx="9144000" cy="503237"/>
          </a:xfrm>
          <a:prstGeom prst="rect">
            <a:avLst/>
          </a:prstGeom>
          <a:solidFill>
            <a:schemeClr val="accent5">
              <a:lumMod val="40000"/>
              <a:lumOff val="6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6" name="Rettangolo 5"/>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Rettangolo 6"/>
          <p:cNvSpPr/>
          <p:nvPr/>
        </p:nvSpPr>
        <p:spPr>
          <a:xfrm>
            <a:off x="-9525" y="6308725"/>
            <a:ext cx="2249488" cy="4572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8" name="Rettangolo 7"/>
          <p:cNvSpPr/>
          <p:nvPr/>
        </p:nvSpPr>
        <p:spPr>
          <a:xfrm>
            <a:off x="2359025" y="6308725"/>
            <a:ext cx="6784975" cy="449263"/>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pic>
        <p:nvPicPr>
          <p:cNvPr id="9" name="Immagin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6046788"/>
            <a:ext cx="9366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ottotitolo 8"/>
          <p:cNvSpPr txBox="1">
            <a:spLocks/>
          </p:cNvSpPr>
          <p:nvPr userDrawn="1"/>
        </p:nvSpPr>
        <p:spPr>
          <a:xfrm>
            <a:off x="-9525" y="206375"/>
            <a:ext cx="9153525" cy="485775"/>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defRPr/>
            </a:pPr>
            <a:r>
              <a:rPr lang="it-IT" sz="1200" b="1" i="1" dirty="0">
                <a:solidFill>
                  <a:schemeClr val="tx2"/>
                </a:solidFill>
              </a:rPr>
              <a:t>Regolazione del Servizio Idrico Integrato a livello locale: l'esperienza dell'ATO Provincia di Bergamo</a:t>
            </a:r>
            <a:endParaRPr lang="en-US" sz="1200" b="1" i="1" dirty="0">
              <a:solidFill>
                <a:schemeClr val="tx2"/>
              </a:solidFill>
            </a:endParaRPr>
          </a:p>
        </p:txBody>
      </p:sp>
      <p:sp>
        <p:nvSpPr>
          <p:cNvPr id="11" name="Sottotitolo 8"/>
          <p:cNvSpPr txBox="1">
            <a:spLocks/>
          </p:cNvSpPr>
          <p:nvPr userDrawn="1"/>
        </p:nvSpPr>
        <p:spPr>
          <a:xfrm>
            <a:off x="1116013" y="6308725"/>
            <a:ext cx="1123950" cy="457200"/>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defRPr/>
            </a:pPr>
            <a:r>
              <a:rPr lang="it-IT" sz="900" dirty="0">
                <a:solidFill>
                  <a:schemeClr val="bg1"/>
                </a:solidFill>
                <a:latin typeface="Verdana" pitchFamily="34" charset="0"/>
                <a:ea typeface="Verdana" pitchFamily="34" charset="0"/>
                <a:cs typeface="Verdana" pitchFamily="34" charset="0"/>
              </a:rPr>
              <a:t>Ufficio d’Ambito</a:t>
            </a:r>
            <a:endParaRPr lang="en-US" sz="900" dirty="0">
              <a:solidFill>
                <a:schemeClr val="bg1"/>
              </a:solidFill>
              <a:latin typeface="Verdana" pitchFamily="34" charset="0"/>
              <a:ea typeface="Verdana" pitchFamily="34" charset="0"/>
              <a:cs typeface="Verdana" pitchFamily="34" charset="0"/>
            </a:endParaRPr>
          </a:p>
        </p:txBody>
      </p:sp>
      <p:sp>
        <p:nvSpPr>
          <p:cNvPr id="12" name="Sottotitolo 8"/>
          <p:cNvSpPr txBox="1">
            <a:spLocks/>
          </p:cNvSpPr>
          <p:nvPr userDrawn="1"/>
        </p:nvSpPr>
        <p:spPr>
          <a:xfrm>
            <a:off x="2359025" y="6308725"/>
            <a:ext cx="6784975" cy="449263"/>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defRPr/>
            </a:pPr>
            <a:r>
              <a:rPr lang="it-IT" sz="900" dirty="0">
                <a:solidFill>
                  <a:schemeClr val="bg1"/>
                </a:solidFill>
                <a:latin typeface="Verdana" pitchFamily="34" charset="0"/>
                <a:ea typeface="Verdana" pitchFamily="34" charset="0"/>
                <a:cs typeface="Verdana" pitchFamily="34" charset="0"/>
              </a:rPr>
              <a:t>Provincia di Bergamo</a:t>
            </a:r>
            <a:endParaRPr lang="en-US" sz="900" dirty="0">
              <a:solidFill>
                <a:schemeClr val="bg1"/>
              </a:solidFill>
              <a:latin typeface="Verdana" pitchFamily="34" charset="0"/>
              <a:ea typeface="Verdana" pitchFamily="34" charset="0"/>
              <a:cs typeface="Verdana" pitchFamily="34" charset="0"/>
            </a:endParaRPr>
          </a:p>
        </p:txBody>
      </p:sp>
      <p:sp>
        <p:nvSpPr>
          <p:cNvPr id="14" name="Segnaposto testo 2"/>
          <p:cNvSpPr>
            <a:spLocks noGrp="1"/>
          </p:cNvSpPr>
          <p:nvPr>
            <p:ph type="body" idx="10"/>
          </p:nvPr>
        </p:nvSpPr>
        <p:spPr>
          <a:xfrm>
            <a:off x="827584" y="2132856"/>
            <a:ext cx="7123113" cy="864096"/>
          </a:xfrm>
          <a:prstGeom prst="rect">
            <a:avLst/>
          </a:prstGeo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dirty="0"/>
              <a:t>Fare clic per modificare stili del testo dello schema</a:t>
            </a:r>
          </a:p>
        </p:txBody>
      </p:sp>
      <p:sp>
        <p:nvSpPr>
          <p:cNvPr id="15" name="Segnaposto contenuto 8"/>
          <p:cNvSpPr>
            <a:spLocks noGrp="1"/>
          </p:cNvSpPr>
          <p:nvPr>
            <p:ph sz="quarter" idx="11"/>
          </p:nvPr>
        </p:nvSpPr>
        <p:spPr>
          <a:xfrm>
            <a:off x="827584" y="3140968"/>
            <a:ext cx="3886200" cy="3063569"/>
          </a:xfrm>
          <a:prstGeom prst="rect">
            <a:avLst/>
          </a:prstGeo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21" name="Segnaposto testo 2"/>
          <p:cNvSpPr>
            <a:spLocks noGrp="1"/>
          </p:cNvSpPr>
          <p:nvPr>
            <p:ph type="body" idx="12"/>
          </p:nvPr>
        </p:nvSpPr>
        <p:spPr>
          <a:xfrm>
            <a:off x="827584" y="980728"/>
            <a:ext cx="7123113" cy="864096"/>
          </a:xfrm>
          <a:prstGeom prst="rect">
            <a:avLst/>
          </a:prstGeo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dirty="0"/>
              <a:t>Fare clic per modificare stili del testo dello schema</a:t>
            </a:r>
          </a:p>
        </p:txBody>
      </p:sp>
    </p:spTree>
    <p:extLst>
      <p:ext uri="{BB962C8B-B14F-4D97-AF65-F5344CB8AC3E}">
        <p14:creationId xmlns:p14="http://schemas.microsoft.com/office/powerpoint/2010/main" val="230507053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a:t>Fare clic per modificare lo stile del titolo</a:t>
            </a:r>
          </a:p>
        </p:txBody>
      </p:sp>
    </p:spTree>
    <p:extLst>
      <p:ext uri="{BB962C8B-B14F-4D97-AF65-F5344CB8AC3E}">
        <p14:creationId xmlns:p14="http://schemas.microsoft.com/office/powerpoint/2010/main" val="1026838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Diapositiva titolo">
    <p:spTree>
      <p:nvGrpSpPr>
        <p:cNvPr id="1" name=""/>
        <p:cNvGrpSpPr/>
        <p:nvPr/>
      </p:nvGrpSpPr>
      <p:grpSpPr>
        <a:xfrm>
          <a:off x="0" y="0"/>
          <a:ext cx="0" cy="0"/>
          <a:chOff x="0" y="0"/>
          <a:chExt cx="0" cy="0"/>
        </a:xfrm>
      </p:grpSpPr>
      <p:sp>
        <p:nvSpPr>
          <p:cNvPr id="5" name="Rettangolo 4"/>
          <p:cNvSpPr/>
          <p:nvPr userDrawn="1"/>
        </p:nvSpPr>
        <p:spPr>
          <a:xfrm>
            <a:off x="0" y="188913"/>
            <a:ext cx="9144000" cy="503237"/>
          </a:xfrm>
          <a:prstGeom prst="rect">
            <a:avLst/>
          </a:prstGeom>
          <a:solidFill>
            <a:schemeClr val="accent5">
              <a:lumMod val="40000"/>
              <a:lumOff val="6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6" name="Rettangolo 5"/>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Rettangolo 6"/>
          <p:cNvSpPr/>
          <p:nvPr/>
        </p:nvSpPr>
        <p:spPr>
          <a:xfrm>
            <a:off x="-9525" y="6308725"/>
            <a:ext cx="2249488" cy="4572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8" name="Rettangolo 7"/>
          <p:cNvSpPr/>
          <p:nvPr/>
        </p:nvSpPr>
        <p:spPr>
          <a:xfrm>
            <a:off x="2359025" y="6308725"/>
            <a:ext cx="6784975" cy="449263"/>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pic>
        <p:nvPicPr>
          <p:cNvPr id="9" name="Immagin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6046788"/>
            <a:ext cx="9366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ottotitolo 8"/>
          <p:cNvSpPr txBox="1">
            <a:spLocks/>
          </p:cNvSpPr>
          <p:nvPr userDrawn="1"/>
        </p:nvSpPr>
        <p:spPr>
          <a:xfrm>
            <a:off x="-9525" y="206375"/>
            <a:ext cx="9153525" cy="485775"/>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defRPr/>
            </a:pPr>
            <a:r>
              <a:rPr lang="it-IT" sz="1200" b="1" i="1" dirty="0">
                <a:solidFill>
                  <a:schemeClr val="tx2"/>
                </a:solidFill>
              </a:rPr>
              <a:t>Regolazione del Servizio Idrico Integrato a livello locale: l'esperienza dell'ATO Provincia di Bergamo</a:t>
            </a:r>
            <a:endParaRPr lang="en-US" sz="1200" b="1" i="1" dirty="0">
              <a:solidFill>
                <a:schemeClr val="tx2"/>
              </a:solidFill>
            </a:endParaRPr>
          </a:p>
        </p:txBody>
      </p:sp>
      <p:sp>
        <p:nvSpPr>
          <p:cNvPr id="11" name="Sottotitolo 8"/>
          <p:cNvSpPr txBox="1">
            <a:spLocks/>
          </p:cNvSpPr>
          <p:nvPr userDrawn="1"/>
        </p:nvSpPr>
        <p:spPr>
          <a:xfrm>
            <a:off x="1116013" y="6308725"/>
            <a:ext cx="1123950" cy="457200"/>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defRPr/>
            </a:pPr>
            <a:r>
              <a:rPr lang="it-IT" sz="900" dirty="0">
                <a:solidFill>
                  <a:schemeClr val="bg1"/>
                </a:solidFill>
                <a:latin typeface="Verdana" pitchFamily="34" charset="0"/>
                <a:ea typeface="Verdana" pitchFamily="34" charset="0"/>
                <a:cs typeface="Verdana" pitchFamily="34" charset="0"/>
              </a:rPr>
              <a:t>Ufficio d’Ambito</a:t>
            </a:r>
            <a:endParaRPr lang="en-US" sz="900" dirty="0">
              <a:solidFill>
                <a:schemeClr val="bg1"/>
              </a:solidFill>
              <a:latin typeface="Verdana" pitchFamily="34" charset="0"/>
              <a:ea typeface="Verdana" pitchFamily="34" charset="0"/>
              <a:cs typeface="Verdana" pitchFamily="34" charset="0"/>
            </a:endParaRPr>
          </a:p>
        </p:txBody>
      </p:sp>
      <p:sp>
        <p:nvSpPr>
          <p:cNvPr id="12" name="Sottotitolo 8"/>
          <p:cNvSpPr txBox="1">
            <a:spLocks/>
          </p:cNvSpPr>
          <p:nvPr userDrawn="1"/>
        </p:nvSpPr>
        <p:spPr>
          <a:xfrm>
            <a:off x="2359025" y="6308725"/>
            <a:ext cx="6784975" cy="449263"/>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defRPr/>
            </a:pPr>
            <a:r>
              <a:rPr lang="it-IT" sz="900" dirty="0">
                <a:solidFill>
                  <a:schemeClr val="bg1"/>
                </a:solidFill>
                <a:latin typeface="Verdana" pitchFamily="34" charset="0"/>
                <a:ea typeface="Verdana" pitchFamily="34" charset="0"/>
                <a:cs typeface="Verdana" pitchFamily="34" charset="0"/>
              </a:rPr>
              <a:t>Provincia di Bergamo</a:t>
            </a:r>
            <a:endParaRPr lang="en-US" sz="900" dirty="0">
              <a:solidFill>
                <a:schemeClr val="bg1"/>
              </a:solidFill>
              <a:latin typeface="Verdana" pitchFamily="34" charset="0"/>
              <a:ea typeface="Verdana" pitchFamily="34" charset="0"/>
              <a:cs typeface="Verdana" pitchFamily="34" charset="0"/>
            </a:endParaRPr>
          </a:p>
        </p:txBody>
      </p:sp>
      <p:sp>
        <p:nvSpPr>
          <p:cNvPr id="14" name="Segnaposto testo 2"/>
          <p:cNvSpPr>
            <a:spLocks noGrp="1"/>
          </p:cNvSpPr>
          <p:nvPr>
            <p:ph type="body" idx="10"/>
          </p:nvPr>
        </p:nvSpPr>
        <p:spPr>
          <a:xfrm>
            <a:off x="827584" y="2132856"/>
            <a:ext cx="7123113" cy="864096"/>
          </a:xfrm>
          <a:prstGeom prst="rect">
            <a:avLst/>
          </a:prstGeo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dirty="0"/>
              <a:t>Fare clic per modificare stili del testo dello schema</a:t>
            </a:r>
          </a:p>
        </p:txBody>
      </p:sp>
      <p:sp>
        <p:nvSpPr>
          <p:cNvPr id="15" name="Segnaposto contenuto 8"/>
          <p:cNvSpPr>
            <a:spLocks noGrp="1"/>
          </p:cNvSpPr>
          <p:nvPr>
            <p:ph sz="quarter" idx="11"/>
          </p:nvPr>
        </p:nvSpPr>
        <p:spPr>
          <a:xfrm>
            <a:off x="827584" y="3140968"/>
            <a:ext cx="3886200" cy="3063569"/>
          </a:xfrm>
          <a:prstGeom prst="rect">
            <a:avLst/>
          </a:prstGeo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21" name="Segnaposto testo 2"/>
          <p:cNvSpPr>
            <a:spLocks noGrp="1"/>
          </p:cNvSpPr>
          <p:nvPr>
            <p:ph type="body" idx="12"/>
          </p:nvPr>
        </p:nvSpPr>
        <p:spPr>
          <a:xfrm>
            <a:off x="827584" y="980728"/>
            <a:ext cx="7123113" cy="864096"/>
          </a:xfrm>
          <a:prstGeom prst="rect">
            <a:avLst/>
          </a:prstGeo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dirty="0"/>
              <a:t>Fare clic per modificare stili del testo dello schema</a:t>
            </a:r>
          </a:p>
        </p:txBody>
      </p:sp>
    </p:spTree>
    <p:extLst>
      <p:ext uri="{BB962C8B-B14F-4D97-AF65-F5344CB8AC3E}">
        <p14:creationId xmlns:p14="http://schemas.microsoft.com/office/powerpoint/2010/main" val="310732494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Diapositiva titolo">
    <p:spTree>
      <p:nvGrpSpPr>
        <p:cNvPr id="1" name=""/>
        <p:cNvGrpSpPr/>
        <p:nvPr/>
      </p:nvGrpSpPr>
      <p:grpSpPr>
        <a:xfrm>
          <a:off x="0" y="0"/>
          <a:ext cx="0" cy="0"/>
          <a:chOff x="0" y="0"/>
          <a:chExt cx="0" cy="0"/>
        </a:xfrm>
      </p:grpSpPr>
      <p:sp>
        <p:nvSpPr>
          <p:cNvPr id="5" name="Rettangolo 4"/>
          <p:cNvSpPr/>
          <p:nvPr userDrawn="1"/>
        </p:nvSpPr>
        <p:spPr>
          <a:xfrm>
            <a:off x="0" y="188913"/>
            <a:ext cx="9144000" cy="503237"/>
          </a:xfrm>
          <a:prstGeom prst="rect">
            <a:avLst/>
          </a:prstGeom>
          <a:solidFill>
            <a:schemeClr val="accent5">
              <a:lumMod val="40000"/>
              <a:lumOff val="6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6" name="Rettangolo 5"/>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Rettangolo 6"/>
          <p:cNvSpPr/>
          <p:nvPr/>
        </p:nvSpPr>
        <p:spPr>
          <a:xfrm>
            <a:off x="-9525" y="6308725"/>
            <a:ext cx="2249488" cy="4572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8" name="Rettangolo 7"/>
          <p:cNvSpPr/>
          <p:nvPr/>
        </p:nvSpPr>
        <p:spPr>
          <a:xfrm>
            <a:off x="2359025" y="6308725"/>
            <a:ext cx="6784975" cy="449263"/>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pic>
        <p:nvPicPr>
          <p:cNvPr id="9" name="Immagin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6046788"/>
            <a:ext cx="9366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ottotitolo 8"/>
          <p:cNvSpPr txBox="1">
            <a:spLocks/>
          </p:cNvSpPr>
          <p:nvPr userDrawn="1"/>
        </p:nvSpPr>
        <p:spPr>
          <a:xfrm>
            <a:off x="-9525" y="206375"/>
            <a:ext cx="9153525" cy="485775"/>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defRPr/>
            </a:pPr>
            <a:r>
              <a:rPr lang="it-IT" sz="1200" b="1" i="1" dirty="0">
                <a:solidFill>
                  <a:schemeClr val="tx2"/>
                </a:solidFill>
              </a:rPr>
              <a:t>Regolazione del Servizio Idrico Integrato a livello locale: l'esperienza dell'ATO Provincia di Bergamo</a:t>
            </a:r>
            <a:endParaRPr lang="en-US" sz="1200" b="1" i="1" dirty="0">
              <a:solidFill>
                <a:schemeClr val="tx2"/>
              </a:solidFill>
            </a:endParaRPr>
          </a:p>
        </p:txBody>
      </p:sp>
      <p:sp>
        <p:nvSpPr>
          <p:cNvPr id="11" name="Sottotitolo 8"/>
          <p:cNvSpPr txBox="1">
            <a:spLocks/>
          </p:cNvSpPr>
          <p:nvPr userDrawn="1"/>
        </p:nvSpPr>
        <p:spPr>
          <a:xfrm>
            <a:off x="1116013" y="6308725"/>
            <a:ext cx="1123950" cy="457200"/>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defRPr/>
            </a:pPr>
            <a:r>
              <a:rPr lang="it-IT" sz="900" dirty="0">
                <a:solidFill>
                  <a:schemeClr val="bg1"/>
                </a:solidFill>
                <a:latin typeface="Verdana" pitchFamily="34" charset="0"/>
                <a:ea typeface="Verdana" pitchFamily="34" charset="0"/>
                <a:cs typeface="Verdana" pitchFamily="34" charset="0"/>
              </a:rPr>
              <a:t>Ufficio d’Ambito</a:t>
            </a:r>
            <a:endParaRPr lang="en-US" sz="900" dirty="0">
              <a:solidFill>
                <a:schemeClr val="bg1"/>
              </a:solidFill>
              <a:latin typeface="Verdana" pitchFamily="34" charset="0"/>
              <a:ea typeface="Verdana" pitchFamily="34" charset="0"/>
              <a:cs typeface="Verdana" pitchFamily="34" charset="0"/>
            </a:endParaRPr>
          </a:p>
        </p:txBody>
      </p:sp>
      <p:sp>
        <p:nvSpPr>
          <p:cNvPr id="12" name="Sottotitolo 8"/>
          <p:cNvSpPr txBox="1">
            <a:spLocks/>
          </p:cNvSpPr>
          <p:nvPr userDrawn="1"/>
        </p:nvSpPr>
        <p:spPr>
          <a:xfrm>
            <a:off x="2359025" y="6308725"/>
            <a:ext cx="6784975" cy="449263"/>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defRPr/>
            </a:pPr>
            <a:r>
              <a:rPr lang="it-IT" sz="900" dirty="0">
                <a:solidFill>
                  <a:schemeClr val="bg1"/>
                </a:solidFill>
                <a:latin typeface="Verdana" pitchFamily="34" charset="0"/>
                <a:ea typeface="Verdana" pitchFamily="34" charset="0"/>
                <a:cs typeface="Verdana" pitchFamily="34" charset="0"/>
              </a:rPr>
              <a:t>Provincia di Bergamo</a:t>
            </a:r>
            <a:endParaRPr lang="en-US" sz="900" dirty="0">
              <a:solidFill>
                <a:schemeClr val="bg1"/>
              </a:solidFill>
              <a:latin typeface="Verdana" pitchFamily="34" charset="0"/>
              <a:ea typeface="Verdana" pitchFamily="34" charset="0"/>
              <a:cs typeface="Verdana" pitchFamily="34" charset="0"/>
            </a:endParaRPr>
          </a:p>
        </p:txBody>
      </p:sp>
      <p:sp>
        <p:nvSpPr>
          <p:cNvPr id="14" name="Segnaposto testo 2"/>
          <p:cNvSpPr>
            <a:spLocks noGrp="1"/>
          </p:cNvSpPr>
          <p:nvPr>
            <p:ph type="body" idx="10"/>
          </p:nvPr>
        </p:nvSpPr>
        <p:spPr>
          <a:xfrm>
            <a:off x="827584" y="2132856"/>
            <a:ext cx="7123113" cy="864096"/>
          </a:xfrm>
          <a:prstGeom prst="rect">
            <a:avLst/>
          </a:prstGeo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dirty="0"/>
              <a:t>Fare clic per modificare stili del testo dello schema</a:t>
            </a:r>
          </a:p>
        </p:txBody>
      </p:sp>
      <p:sp>
        <p:nvSpPr>
          <p:cNvPr id="15" name="Segnaposto contenuto 8"/>
          <p:cNvSpPr>
            <a:spLocks noGrp="1"/>
          </p:cNvSpPr>
          <p:nvPr>
            <p:ph sz="quarter" idx="11"/>
          </p:nvPr>
        </p:nvSpPr>
        <p:spPr>
          <a:xfrm>
            <a:off x="827584" y="3140968"/>
            <a:ext cx="3886200" cy="3063569"/>
          </a:xfrm>
          <a:prstGeom prst="rect">
            <a:avLst/>
          </a:prstGeo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21" name="Segnaposto testo 2"/>
          <p:cNvSpPr>
            <a:spLocks noGrp="1"/>
          </p:cNvSpPr>
          <p:nvPr>
            <p:ph type="body" idx="12"/>
          </p:nvPr>
        </p:nvSpPr>
        <p:spPr>
          <a:xfrm>
            <a:off x="827584" y="980728"/>
            <a:ext cx="7123113" cy="864096"/>
          </a:xfrm>
          <a:prstGeom prst="rect">
            <a:avLst/>
          </a:prstGeo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dirty="0"/>
              <a:t>Fare clic per modificare stili del testo dello schema</a:t>
            </a:r>
          </a:p>
        </p:txBody>
      </p:sp>
    </p:spTree>
    <p:extLst>
      <p:ext uri="{BB962C8B-B14F-4D97-AF65-F5344CB8AC3E}">
        <p14:creationId xmlns:p14="http://schemas.microsoft.com/office/powerpoint/2010/main" val="400637532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Diapositiva titolo">
    <p:spTree>
      <p:nvGrpSpPr>
        <p:cNvPr id="1" name=""/>
        <p:cNvGrpSpPr/>
        <p:nvPr/>
      </p:nvGrpSpPr>
      <p:grpSpPr>
        <a:xfrm>
          <a:off x="0" y="0"/>
          <a:ext cx="0" cy="0"/>
          <a:chOff x="0" y="0"/>
          <a:chExt cx="0" cy="0"/>
        </a:xfrm>
      </p:grpSpPr>
      <p:sp>
        <p:nvSpPr>
          <p:cNvPr id="5" name="Rettangolo 4"/>
          <p:cNvSpPr/>
          <p:nvPr userDrawn="1"/>
        </p:nvSpPr>
        <p:spPr>
          <a:xfrm>
            <a:off x="0" y="188913"/>
            <a:ext cx="9144000" cy="503237"/>
          </a:xfrm>
          <a:prstGeom prst="rect">
            <a:avLst/>
          </a:prstGeom>
          <a:solidFill>
            <a:schemeClr val="accent5">
              <a:lumMod val="40000"/>
              <a:lumOff val="6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6" name="Rettangolo 5"/>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Rettangolo 6"/>
          <p:cNvSpPr/>
          <p:nvPr/>
        </p:nvSpPr>
        <p:spPr>
          <a:xfrm>
            <a:off x="-9525" y="6308725"/>
            <a:ext cx="2249488" cy="4572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8" name="Rettangolo 7"/>
          <p:cNvSpPr/>
          <p:nvPr/>
        </p:nvSpPr>
        <p:spPr>
          <a:xfrm>
            <a:off x="2359025" y="6308725"/>
            <a:ext cx="6784975" cy="449263"/>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pic>
        <p:nvPicPr>
          <p:cNvPr id="9" name="Immagin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6046788"/>
            <a:ext cx="9366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ottotitolo 8"/>
          <p:cNvSpPr txBox="1">
            <a:spLocks/>
          </p:cNvSpPr>
          <p:nvPr userDrawn="1"/>
        </p:nvSpPr>
        <p:spPr>
          <a:xfrm>
            <a:off x="-9525" y="206375"/>
            <a:ext cx="9153525" cy="485775"/>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defRPr/>
            </a:pPr>
            <a:r>
              <a:rPr lang="it-IT" sz="1200" b="1" i="1" dirty="0">
                <a:solidFill>
                  <a:schemeClr val="tx2"/>
                </a:solidFill>
              </a:rPr>
              <a:t>Regolazione del Servizio Idrico Integrato a livello locale: l'esperienza dell'ATO Provincia di Bergamo</a:t>
            </a:r>
            <a:endParaRPr lang="en-US" sz="1200" b="1" i="1" dirty="0">
              <a:solidFill>
                <a:schemeClr val="tx2"/>
              </a:solidFill>
            </a:endParaRPr>
          </a:p>
        </p:txBody>
      </p:sp>
      <p:sp>
        <p:nvSpPr>
          <p:cNvPr id="11" name="Sottotitolo 8"/>
          <p:cNvSpPr txBox="1">
            <a:spLocks/>
          </p:cNvSpPr>
          <p:nvPr userDrawn="1"/>
        </p:nvSpPr>
        <p:spPr>
          <a:xfrm>
            <a:off x="1116013" y="6308725"/>
            <a:ext cx="1123950" cy="457200"/>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defRPr/>
            </a:pPr>
            <a:r>
              <a:rPr lang="it-IT" sz="900" dirty="0">
                <a:solidFill>
                  <a:schemeClr val="bg1"/>
                </a:solidFill>
                <a:latin typeface="Verdana" pitchFamily="34" charset="0"/>
                <a:ea typeface="Verdana" pitchFamily="34" charset="0"/>
                <a:cs typeface="Verdana" pitchFamily="34" charset="0"/>
              </a:rPr>
              <a:t>Ufficio d’Ambito</a:t>
            </a:r>
            <a:endParaRPr lang="en-US" sz="900" dirty="0">
              <a:solidFill>
                <a:schemeClr val="bg1"/>
              </a:solidFill>
              <a:latin typeface="Verdana" pitchFamily="34" charset="0"/>
              <a:ea typeface="Verdana" pitchFamily="34" charset="0"/>
              <a:cs typeface="Verdana" pitchFamily="34" charset="0"/>
            </a:endParaRPr>
          </a:p>
        </p:txBody>
      </p:sp>
      <p:sp>
        <p:nvSpPr>
          <p:cNvPr id="12" name="Sottotitolo 8"/>
          <p:cNvSpPr txBox="1">
            <a:spLocks/>
          </p:cNvSpPr>
          <p:nvPr userDrawn="1"/>
        </p:nvSpPr>
        <p:spPr>
          <a:xfrm>
            <a:off x="2359025" y="6308725"/>
            <a:ext cx="6784975" cy="449263"/>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defRPr/>
            </a:pPr>
            <a:r>
              <a:rPr lang="it-IT" sz="900" dirty="0">
                <a:solidFill>
                  <a:schemeClr val="bg1"/>
                </a:solidFill>
                <a:latin typeface="Verdana" pitchFamily="34" charset="0"/>
                <a:ea typeface="Verdana" pitchFamily="34" charset="0"/>
                <a:cs typeface="Verdana" pitchFamily="34" charset="0"/>
              </a:rPr>
              <a:t>Provincia di Bergamo</a:t>
            </a:r>
            <a:endParaRPr lang="en-US" sz="900" dirty="0">
              <a:solidFill>
                <a:schemeClr val="bg1"/>
              </a:solidFill>
              <a:latin typeface="Verdana" pitchFamily="34" charset="0"/>
              <a:ea typeface="Verdana" pitchFamily="34" charset="0"/>
              <a:cs typeface="Verdana" pitchFamily="34" charset="0"/>
            </a:endParaRPr>
          </a:p>
        </p:txBody>
      </p:sp>
      <p:sp>
        <p:nvSpPr>
          <p:cNvPr id="14" name="Segnaposto testo 2"/>
          <p:cNvSpPr>
            <a:spLocks noGrp="1"/>
          </p:cNvSpPr>
          <p:nvPr>
            <p:ph type="body" idx="10"/>
          </p:nvPr>
        </p:nvSpPr>
        <p:spPr>
          <a:xfrm>
            <a:off x="827584" y="2132856"/>
            <a:ext cx="7123113" cy="864096"/>
          </a:xfrm>
          <a:prstGeom prst="rect">
            <a:avLst/>
          </a:prstGeo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dirty="0"/>
              <a:t>Fare clic per modificare stili del testo dello schema</a:t>
            </a:r>
          </a:p>
        </p:txBody>
      </p:sp>
      <p:sp>
        <p:nvSpPr>
          <p:cNvPr id="15" name="Segnaposto contenuto 8"/>
          <p:cNvSpPr>
            <a:spLocks noGrp="1"/>
          </p:cNvSpPr>
          <p:nvPr>
            <p:ph sz="quarter" idx="11"/>
          </p:nvPr>
        </p:nvSpPr>
        <p:spPr>
          <a:xfrm>
            <a:off x="827584" y="3140968"/>
            <a:ext cx="3886200" cy="3063569"/>
          </a:xfrm>
          <a:prstGeom prst="rect">
            <a:avLst/>
          </a:prstGeo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21" name="Segnaposto testo 2"/>
          <p:cNvSpPr>
            <a:spLocks noGrp="1"/>
          </p:cNvSpPr>
          <p:nvPr>
            <p:ph type="body" idx="12"/>
          </p:nvPr>
        </p:nvSpPr>
        <p:spPr>
          <a:xfrm>
            <a:off x="827584" y="980728"/>
            <a:ext cx="7123113" cy="864096"/>
          </a:xfrm>
          <a:prstGeom prst="rect">
            <a:avLst/>
          </a:prstGeo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dirty="0"/>
              <a:t>Fare clic per modificare stili del testo dello schema</a:t>
            </a:r>
          </a:p>
        </p:txBody>
      </p:sp>
    </p:spTree>
    <p:extLst>
      <p:ext uri="{BB962C8B-B14F-4D97-AF65-F5344CB8AC3E}">
        <p14:creationId xmlns:p14="http://schemas.microsoft.com/office/powerpoint/2010/main" val="214061153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Diapositiva titolo">
    <p:spTree>
      <p:nvGrpSpPr>
        <p:cNvPr id="1" name=""/>
        <p:cNvGrpSpPr/>
        <p:nvPr/>
      </p:nvGrpSpPr>
      <p:grpSpPr>
        <a:xfrm>
          <a:off x="0" y="0"/>
          <a:ext cx="0" cy="0"/>
          <a:chOff x="0" y="0"/>
          <a:chExt cx="0" cy="0"/>
        </a:xfrm>
      </p:grpSpPr>
      <p:sp>
        <p:nvSpPr>
          <p:cNvPr id="5" name="Rettangolo 4"/>
          <p:cNvSpPr/>
          <p:nvPr userDrawn="1"/>
        </p:nvSpPr>
        <p:spPr>
          <a:xfrm>
            <a:off x="0" y="188913"/>
            <a:ext cx="9144000" cy="503237"/>
          </a:xfrm>
          <a:prstGeom prst="rect">
            <a:avLst/>
          </a:prstGeom>
          <a:solidFill>
            <a:schemeClr val="accent5">
              <a:lumMod val="40000"/>
              <a:lumOff val="6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6" name="Rettangolo 5"/>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Rettangolo 6"/>
          <p:cNvSpPr/>
          <p:nvPr/>
        </p:nvSpPr>
        <p:spPr>
          <a:xfrm>
            <a:off x="-9525" y="6308725"/>
            <a:ext cx="2249488" cy="4572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8" name="Rettangolo 7"/>
          <p:cNvSpPr/>
          <p:nvPr/>
        </p:nvSpPr>
        <p:spPr>
          <a:xfrm>
            <a:off x="2359025" y="6308725"/>
            <a:ext cx="6784975" cy="449263"/>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pic>
        <p:nvPicPr>
          <p:cNvPr id="9" name="Immagin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6046788"/>
            <a:ext cx="9366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ottotitolo 8"/>
          <p:cNvSpPr txBox="1">
            <a:spLocks/>
          </p:cNvSpPr>
          <p:nvPr userDrawn="1"/>
        </p:nvSpPr>
        <p:spPr>
          <a:xfrm>
            <a:off x="-9525" y="206375"/>
            <a:ext cx="9153525" cy="485775"/>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defRPr/>
            </a:pPr>
            <a:r>
              <a:rPr lang="it-IT" sz="1200" b="1" i="1" dirty="0">
                <a:solidFill>
                  <a:schemeClr val="tx2"/>
                </a:solidFill>
              </a:rPr>
              <a:t>Regolazione del Servizio Idrico Integrato a livello locale: l'esperienza dell'ATO Provincia di Bergamo</a:t>
            </a:r>
            <a:endParaRPr lang="en-US" sz="1200" b="1" i="1" dirty="0">
              <a:solidFill>
                <a:schemeClr val="tx2"/>
              </a:solidFill>
            </a:endParaRPr>
          </a:p>
        </p:txBody>
      </p:sp>
      <p:sp>
        <p:nvSpPr>
          <p:cNvPr id="11" name="Sottotitolo 8"/>
          <p:cNvSpPr txBox="1">
            <a:spLocks/>
          </p:cNvSpPr>
          <p:nvPr userDrawn="1"/>
        </p:nvSpPr>
        <p:spPr>
          <a:xfrm>
            <a:off x="1116013" y="6308725"/>
            <a:ext cx="1123950" cy="457200"/>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defRPr/>
            </a:pPr>
            <a:r>
              <a:rPr lang="it-IT" sz="900" dirty="0">
                <a:solidFill>
                  <a:schemeClr val="bg1"/>
                </a:solidFill>
                <a:latin typeface="Verdana" pitchFamily="34" charset="0"/>
                <a:ea typeface="Verdana" pitchFamily="34" charset="0"/>
                <a:cs typeface="Verdana" pitchFamily="34" charset="0"/>
              </a:rPr>
              <a:t>Ufficio d’Ambito</a:t>
            </a:r>
            <a:endParaRPr lang="en-US" sz="900" dirty="0">
              <a:solidFill>
                <a:schemeClr val="bg1"/>
              </a:solidFill>
              <a:latin typeface="Verdana" pitchFamily="34" charset="0"/>
              <a:ea typeface="Verdana" pitchFamily="34" charset="0"/>
              <a:cs typeface="Verdana" pitchFamily="34" charset="0"/>
            </a:endParaRPr>
          </a:p>
        </p:txBody>
      </p:sp>
      <p:sp>
        <p:nvSpPr>
          <p:cNvPr id="12" name="Sottotitolo 8"/>
          <p:cNvSpPr txBox="1">
            <a:spLocks/>
          </p:cNvSpPr>
          <p:nvPr userDrawn="1"/>
        </p:nvSpPr>
        <p:spPr>
          <a:xfrm>
            <a:off x="2359025" y="6308725"/>
            <a:ext cx="6784975" cy="449263"/>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defRPr/>
            </a:pPr>
            <a:r>
              <a:rPr lang="it-IT" sz="900" dirty="0">
                <a:solidFill>
                  <a:schemeClr val="bg1"/>
                </a:solidFill>
                <a:latin typeface="Verdana" pitchFamily="34" charset="0"/>
                <a:ea typeface="Verdana" pitchFamily="34" charset="0"/>
                <a:cs typeface="Verdana" pitchFamily="34" charset="0"/>
              </a:rPr>
              <a:t>Provincia di Bergamo</a:t>
            </a:r>
            <a:endParaRPr lang="en-US" sz="900" dirty="0">
              <a:solidFill>
                <a:schemeClr val="bg1"/>
              </a:solidFill>
              <a:latin typeface="Verdana" pitchFamily="34" charset="0"/>
              <a:ea typeface="Verdana" pitchFamily="34" charset="0"/>
              <a:cs typeface="Verdana" pitchFamily="34" charset="0"/>
            </a:endParaRPr>
          </a:p>
        </p:txBody>
      </p:sp>
      <p:sp>
        <p:nvSpPr>
          <p:cNvPr id="14" name="Segnaposto testo 2"/>
          <p:cNvSpPr>
            <a:spLocks noGrp="1"/>
          </p:cNvSpPr>
          <p:nvPr>
            <p:ph type="body" idx="10"/>
          </p:nvPr>
        </p:nvSpPr>
        <p:spPr>
          <a:xfrm>
            <a:off x="827584" y="2132856"/>
            <a:ext cx="7123113" cy="864096"/>
          </a:xfrm>
          <a:prstGeom prst="rect">
            <a:avLst/>
          </a:prstGeo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dirty="0"/>
              <a:t>Fare clic per modificare stili del testo dello schema</a:t>
            </a:r>
          </a:p>
        </p:txBody>
      </p:sp>
      <p:sp>
        <p:nvSpPr>
          <p:cNvPr id="15" name="Segnaposto contenuto 8"/>
          <p:cNvSpPr>
            <a:spLocks noGrp="1"/>
          </p:cNvSpPr>
          <p:nvPr>
            <p:ph sz="quarter" idx="11"/>
          </p:nvPr>
        </p:nvSpPr>
        <p:spPr>
          <a:xfrm>
            <a:off x="827584" y="3140968"/>
            <a:ext cx="3886200" cy="3063569"/>
          </a:xfrm>
          <a:prstGeom prst="rect">
            <a:avLst/>
          </a:prstGeo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21" name="Segnaposto testo 2"/>
          <p:cNvSpPr>
            <a:spLocks noGrp="1"/>
          </p:cNvSpPr>
          <p:nvPr>
            <p:ph type="body" idx="12"/>
          </p:nvPr>
        </p:nvSpPr>
        <p:spPr>
          <a:xfrm>
            <a:off x="827584" y="980728"/>
            <a:ext cx="7123113" cy="864096"/>
          </a:xfrm>
          <a:prstGeom prst="rect">
            <a:avLst/>
          </a:prstGeo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dirty="0"/>
              <a:t>Fare clic per modificare stili del testo dello schema</a:t>
            </a:r>
          </a:p>
        </p:txBody>
      </p:sp>
    </p:spTree>
    <p:extLst>
      <p:ext uri="{BB962C8B-B14F-4D97-AF65-F5344CB8AC3E}">
        <p14:creationId xmlns:p14="http://schemas.microsoft.com/office/powerpoint/2010/main" val="130890976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dirty="0"/>
              <a:t>Fare clic per modificare lo stile del titolo</a:t>
            </a:r>
          </a:p>
        </p:txBody>
      </p:sp>
      <p:sp>
        <p:nvSpPr>
          <p:cNvPr id="3" name="Segnaposto contenuto 2"/>
          <p:cNvSpPr>
            <a:spLocks noGrp="1"/>
          </p:cNvSpPr>
          <p:nvPr>
            <p:ph idx="1"/>
          </p:nvPr>
        </p:nvSpPr>
        <p:spPr>
          <a:xfrm>
            <a:off x="457200" y="1600200"/>
            <a:ext cx="8229600" cy="4525963"/>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2"/>
          <p:cNvSpPr>
            <a:spLocks noGrp="1" noChangeArrowheads="1"/>
          </p:cNvSpPr>
          <p:nvPr>
            <p:ph type="ftr" sz="quarter" idx="10"/>
          </p:nvPr>
        </p:nvSpPr>
        <p:spPr>
          <a:xfrm>
            <a:off x="5795963" y="6524625"/>
            <a:ext cx="3276600" cy="304800"/>
          </a:xfrm>
          <a:prstGeom prst="rect">
            <a:avLst/>
          </a:prstGeom>
        </p:spPr>
        <p:txBody>
          <a:bodyPr/>
          <a:lstStyle>
            <a:lvl1pPr>
              <a:defRPr>
                <a:latin typeface="Arial" charset="0"/>
              </a:defRPr>
            </a:lvl1pPr>
          </a:lstStyle>
          <a:p>
            <a:pPr>
              <a:defRPr/>
            </a:pPr>
            <a:r>
              <a:rPr lang="it-IT" altLang="it-IT" dirty="0"/>
              <a:t>Consorzio Autorità d’Ambito</a:t>
            </a:r>
          </a:p>
        </p:txBody>
      </p:sp>
    </p:spTree>
    <p:extLst>
      <p:ext uri="{BB962C8B-B14F-4D97-AF65-F5344CB8AC3E}">
        <p14:creationId xmlns:p14="http://schemas.microsoft.com/office/powerpoint/2010/main" val="280300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Diapositiva titolo">
    <p:spTree>
      <p:nvGrpSpPr>
        <p:cNvPr id="1" name=""/>
        <p:cNvGrpSpPr/>
        <p:nvPr/>
      </p:nvGrpSpPr>
      <p:grpSpPr>
        <a:xfrm>
          <a:off x="0" y="0"/>
          <a:ext cx="0" cy="0"/>
          <a:chOff x="0" y="0"/>
          <a:chExt cx="0" cy="0"/>
        </a:xfrm>
      </p:grpSpPr>
      <p:sp>
        <p:nvSpPr>
          <p:cNvPr id="5" name="Rettangolo 4"/>
          <p:cNvSpPr/>
          <p:nvPr userDrawn="1"/>
        </p:nvSpPr>
        <p:spPr>
          <a:xfrm>
            <a:off x="0" y="188913"/>
            <a:ext cx="9144000" cy="503237"/>
          </a:xfrm>
          <a:prstGeom prst="rect">
            <a:avLst/>
          </a:prstGeom>
          <a:solidFill>
            <a:schemeClr val="accent5">
              <a:lumMod val="40000"/>
              <a:lumOff val="6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6" name="Rettangolo 5"/>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Rettangolo 6"/>
          <p:cNvSpPr/>
          <p:nvPr/>
        </p:nvSpPr>
        <p:spPr>
          <a:xfrm>
            <a:off x="-9525" y="6308725"/>
            <a:ext cx="2249488" cy="4572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8" name="Rettangolo 7"/>
          <p:cNvSpPr/>
          <p:nvPr/>
        </p:nvSpPr>
        <p:spPr>
          <a:xfrm>
            <a:off x="2359025" y="6308725"/>
            <a:ext cx="6784975" cy="449263"/>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pic>
        <p:nvPicPr>
          <p:cNvPr id="9" name="Immagin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6046788"/>
            <a:ext cx="9366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ottotitolo 8"/>
          <p:cNvSpPr txBox="1">
            <a:spLocks/>
          </p:cNvSpPr>
          <p:nvPr userDrawn="1"/>
        </p:nvSpPr>
        <p:spPr>
          <a:xfrm>
            <a:off x="-9525" y="206375"/>
            <a:ext cx="9153525" cy="485775"/>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defRPr/>
            </a:pPr>
            <a:r>
              <a:rPr lang="it-IT" sz="1200" b="1" i="1" dirty="0">
                <a:solidFill>
                  <a:schemeClr val="tx2"/>
                </a:solidFill>
              </a:rPr>
              <a:t>Regolazione del Servizio Idrico Integrato a livello locale: l'esperienza dell'ATO Provincia di Bergamo</a:t>
            </a:r>
            <a:endParaRPr lang="en-US" sz="1200" b="1" i="1" dirty="0">
              <a:solidFill>
                <a:schemeClr val="tx2"/>
              </a:solidFill>
            </a:endParaRPr>
          </a:p>
        </p:txBody>
      </p:sp>
      <p:sp>
        <p:nvSpPr>
          <p:cNvPr id="11" name="Sottotitolo 8"/>
          <p:cNvSpPr txBox="1">
            <a:spLocks/>
          </p:cNvSpPr>
          <p:nvPr userDrawn="1"/>
        </p:nvSpPr>
        <p:spPr>
          <a:xfrm>
            <a:off x="1116013" y="6308725"/>
            <a:ext cx="1123950" cy="457200"/>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defRPr/>
            </a:pPr>
            <a:r>
              <a:rPr lang="it-IT" sz="900" dirty="0">
                <a:solidFill>
                  <a:schemeClr val="bg1"/>
                </a:solidFill>
                <a:latin typeface="Verdana" pitchFamily="34" charset="0"/>
                <a:ea typeface="Verdana" pitchFamily="34" charset="0"/>
                <a:cs typeface="Verdana" pitchFamily="34" charset="0"/>
              </a:rPr>
              <a:t>Ufficio d’Ambito</a:t>
            </a:r>
            <a:endParaRPr lang="en-US" sz="900" dirty="0">
              <a:solidFill>
                <a:schemeClr val="bg1"/>
              </a:solidFill>
              <a:latin typeface="Verdana" pitchFamily="34" charset="0"/>
              <a:ea typeface="Verdana" pitchFamily="34" charset="0"/>
              <a:cs typeface="Verdana" pitchFamily="34" charset="0"/>
            </a:endParaRPr>
          </a:p>
        </p:txBody>
      </p:sp>
      <p:sp>
        <p:nvSpPr>
          <p:cNvPr id="12" name="Sottotitolo 8"/>
          <p:cNvSpPr txBox="1">
            <a:spLocks/>
          </p:cNvSpPr>
          <p:nvPr userDrawn="1"/>
        </p:nvSpPr>
        <p:spPr>
          <a:xfrm>
            <a:off x="2359025" y="6308725"/>
            <a:ext cx="6784975" cy="449263"/>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defRPr/>
            </a:pPr>
            <a:r>
              <a:rPr lang="it-IT" sz="900" dirty="0">
                <a:solidFill>
                  <a:schemeClr val="bg1"/>
                </a:solidFill>
                <a:latin typeface="Verdana" pitchFamily="34" charset="0"/>
                <a:ea typeface="Verdana" pitchFamily="34" charset="0"/>
                <a:cs typeface="Verdana" pitchFamily="34" charset="0"/>
              </a:rPr>
              <a:t>Provincia di Bergamo</a:t>
            </a:r>
            <a:endParaRPr lang="en-US" sz="900" dirty="0">
              <a:solidFill>
                <a:schemeClr val="bg1"/>
              </a:solidFill>
              <a:latin typeface="Verdana" pitchFamily="34" charset="0"/>
              <a:ea typeface="Verdana" pitchFamily="34" charset="0"/>
              <a:cs typeface="Verdana" pitchFamily="34" charset="0"/>
            </a:endParaRPr>
          </a:p>
        </p:txBody>
      </p:sp>
      <p:sp>
        <p:nvSpPr>
          <p:cNvPr id="14" name="Segnaposto testo 2"/>
          <p:cNvSpPr>
            <a:spLocks noGrp="1"/>
          </p:cNvSpPr>
          <p:nvPr>
            <p:ph type="body" idx="10"/>
          </p:nvPr>
        </p:nvSpPr>
        <p:spPr>
          <a:xfrm>
            <a:off x="827584" y="2132856"/>
            <a:ext cx="7123113" cy="864096"/>
          </a:xfrm>
          <a:prstGeom prst="rect">
            <a:avLst/>
          </a:prstGeo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dirty="0"/>
              <a:t>Fare clic per modificare stili del testo dello schema</a:t>
            </a:r>
          </a:p>
        </p:txBody>
      </p:sp>
      <p:sp>
        <p:nvSpPr>
          <p:cNvPr id="15" name="Segnaposto contenuto 8"/>
          <p:cNvSpPr>
            <a:spLocks noGrp="1"/>
          </p:cNvSpPr>
          <p:nvPr>
            <p:ph sz="quarter" idx="11"/>
          </p:nvPr>
        </p:nvSpPr>
        <p:spPr>
          <a:xfrm>
            <a:off x="827584" y="3140968"/>
            <a:ext cx="3886200" cy="3063569"/>
          </a:xfrm>
          <a:prstGeom prst="rect">
            <a:avLst/>
          </a:prstGeo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21" name="Segnaposto testo 2"/>
          <p:cNvSpPr>
            <a:spLocks noGrp="1"/>
          </p:cNvSpPr>
          <p:nvPr>
            <p:ph type="body" idx="12"/>
          </p:nvPr>
        </p:nvSpPr>
        <p:spPr>
          <a:xfrm>
            <a:off x="827584" y="980728"/>
            <a:ext cx="7123113" cy="864096"/>
          </a:xfrm>
          <a:prstGeom prst="rect">
            <a:avLst/>
          </a:prstGeo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dirty="0"/>
              <a:t>Fare clic per modificare stili del testo dello schema</a:t>
            </a:r>
          </a:p>
        </p:txBody>
      </p:sp>
    </p:spTree>
    <p:extLst>
      <p:ext uri="{BB962C8B-B14F-4D97-AF65-F5344CB8AC3E}">
        <p14:creationId xmlns:p14="http://schemas.microsoft.com/office/powerpoint/2010/main" val="408418961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Diapositiva titolo">
    <p:spTree>
      <p:nvGrpSpPr>
        <p:cNvPr id="1" name=""/>
        <p:cNvGrpSpPr/>
        <p:nvPr/>
      </p:nvGrpSpPr>
      <p:grpSpPr>
        <a:xfrm>
          <a:off x="0" y="0"/>
          <a:ext cx="0" cy="0"/>
          <a:chOff x="0" y="0"/>
          <a:chExt cx="0" cy="0"/>
        </a:xfrm>
      </p:grpSpPr>
      <p:sp>
        <p:nvSpPr>
          <p:cNvPr id="5" name="Rettangolo 4"/>
          <p:cNvSpPr/>
          <p:nvPr userDrawn="1"/>
        </p:nvSpPr>
        <p:spPr>
          <a:xfrm>
            <a:off x="0" y="188913"/>
            <a:ext cx="9144000" cy="230187"/>
          </a:xfrm>
          <a:prstGeom prst="rect">
            <a:avLst/>
          </a:prstGeom>
          <a:solidFill>
            <a:schemeClr val="accent5">
              <a:lumMod val="40000"/>
              <a:lumOff val="6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6" name="Rettangolo 5"/>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Rettangolo 6"/>
          <p:cNvSpPr/>
          <p:nvPr/>
        </p:nvSpPr>
        <p:spPr>
          <a:xfrm>
            <a:off x="-9525" y="6308725"/>
            <a:ext cx="2249488" cy="4572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8" name="Rettangolo 7"/>
          <p:cNvSpPr/>
          <p:nvPr/>
        </p:nvSpPr>
        <p:spPr>
          <a:xfrm>
            <a:off x="2359025" y="6308725"/>
            <a:ext cx="6784975" cy="449263"/>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pic>
        <p:nvPicPr>
          <p:cNvPr id="9" name="Immagin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6046788"/>
            <a:ext cx="9366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ottotitolo 8"/>
          <p:cNvSpPr txBox="1">
            <a:spLocks/>
          </p:cNvSpPr>
          <p:nvPr userDrawn="1"/>
        </p:nvSpPr>
        <p:spPr>
          <a:xfrm>
            <a:off x="-9525" y="206375"/>
            <a:ext cx="9153525" cy="212725"/>
          </a:xfrm>
          <a:prstGeom prst="rect">
            <a:avLst/>
          </a:prstGeom>
        </p:spPr>
        <p:txBody>
          <a:bodyPr anchor="ctr">
            <a:normAutofit fontScale="92500" lnSpcReduction="20000"/>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defRPr/>
            </a:pPr>
            <a:r>
              <a:rPr lang="it-IT" sz="1000" i="1" dirty="0">
                <a:solidFill>
                  <a:schemeClr val="tx2"/>
                </a:solidFill>
              </a:rPr>
              <a:t>Commissioni Consiliari seduta congiunta - 24 Gennaio 2013</a:t>
            </a:r>
            <a:endParaRPr lang="en-US" sz="1000" i="1" dirty="0">
              <a:solidFill>
                <a:schemeClr val="tx2"/>
              </a:solidFill>
            </a:endParaRPr>
          </a:p>
        </p:txBody>
      </p:sp>
      <p:sp>
        <p:nvSpPr>
          <p:cNvPr id="11" name="Sottotitolo 8"/>
          <p:cNvSpPr txBox="1">
            <a:spLocks/>
          </p:cNvSpPr>
          <p:nvPr userDrawn="1"/>
        </p:nvSpPr>
        <p:spPr>
          <a:xfrm>
            <a:off x="1116013" y="6308725"/>
            <a:ext cx="1123950" cy="457200"/>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defRPr/>
            </a:pPr>
            <a:r>
              <a:rPr lang="it-IT" sz="900" dirty="0">
                <a:solidFill>
                  <a:schemeClr val="bg1"/>
                </a:solidFill>
                <a:latin typeface="Verdana" pitchFamily="34" charset="0"/>
                <a:ea typeface="Verdana" pitchFamily="34" charset="0"/>
                <a:cs typeface="Verdana" pitchFamily="34" charset="0"/>
              </a:rPr>
              <a:t>Ufficio d’Ambito</a:t>
            </a:r>
            <a:endParaRPr lang="en-US" sz="900" dirty="0">
              <a:solidFill>
                <a:schemeClr val="bg1"/>
              </a:solidFill>
              <a:latin typeface="Verdana" pitchFamily="34" charset="0"/>
              <a:ea typeface="Verdana" pitchFamily="34" charset="0"/>
              <a:cs typeface="Verdana" pitchFamily="34" charset="0"/>
            </a:endParaRPr>
          </a:p>
        </p:txBody>
      </p:sp>
      <p:sp>
        <p:nvSpPr>
          <p:cNvPr id="12" name="Sottotitolo 8"/>
          <p:cNvSpPr txBox="1">
            <a:spLocks/>
          </p:cNvSpPr>
          <p:nvPr userDrawn="1"/>
        </p:nvSpPr>
        <p:spPr>
          <a:xfrm>
            <a:off x="2359025" y="6308725"/>
            <a:ext cx="6784975" cy="449263"/>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defRPr/>
            </a:pPr>
            <a:r>
              <a:rPr lang="it-IT" sz="900" dirty="0">
                <a:solidFill>
                  <a:schemeClr val="bg1"/>
                </a:solidFill>
                <a:latin typeface="Verdana" pitchFamily="34" charset="0"/>
                <a:ea typeface="Verdana" pitchFamily="34" charset="0"/>
                <a:cs typeface="Verdana" pitchFamily="34" charset="0"/>
              </a:rPr>
              <a:t>Provincia di Bergamo</a:t>
            </a:r>
            <a:endParaRPr lang="en-US" sz="900" dirty="0">
              <a:solidFill>
                <a:schemeClr val="bg1"/>
              </a:solidFill>
              <a:latin typeface="Verdana" pitchFamily="34" charset="0"/>
              <a:ea typeface="Verdana" pitchFamily="34" charset="0"/>
              <a:cs typeface="Verdana" pitchFamily="34" charset="0"/>
            </a:endParaRPr>
          </a:p>
        </p:txBody>
      </p:sp>
      <p:sp>
        <p:nvSpPr>
          <p:cNvPr id="14" name="Segnaposto testo 2"/>
          <p:cNvSpPr>
            <a:spLocks noGrp="1"/>
          </p:cNvSpPr>
          <p:nvPr>
            <p:ph type="body" idx="10"/>
          </p:nvPr>
        </p:nvSpPr>
        <p:spPr>
          <a:xfrm>
            <a:off x="827584" y="2132856"/>
            <a:ext cx="7123113" cy="864096"/>
          </a:xfrm>
          <a:prstGeom prst="rect">
            <a:avLst/>
          </a:prstGeo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dirty="0"/>
              <a:t>Fare clic per modificare stili del testo dello schema</a:t>
            </a:r>
          </a:p>
        </p:txBody>
      </p:sp>
      <p:sp>
        <p:nvSpPr>
          <p:cNvPr id="15" name="Segnaposto contenuto 8"/>
          <p:cNvSpPr>
            <a:spLocks noGrp="1"/>
          </p:cNvSpPr>
          <p:nvPr>
            <p:ph sz="quarter" idx="11"/>
          </p:nvPr>
        </p:nvSpPr>
        <p:spPr>
          <a:xfrm>
            <a:off x="827584" y="3140968"/>
            <a:ext cx="3886200" cy="3063569"/>
          </a:xfrm>
          <a:prstGeom prst="rect">
            <a:avLst/>
          </a:prstGeo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21" name="Segnaposto testo 2"/>
          <p:cNvSpPr>
            <a:spLocks noGrp="1"/>
          </p:cNvSpPr>
          <p:nvPr>
            <p:ph type="body" idx="12"/>
          </p:nvPr>
        </p:nvSpPr>
        <p:spPr>
          <a:xfrm>
            <a:off x="827584" y="980728"/>
            <a:ext cx="7123113" cy="864096"/>
          </a:xfrm>
          <a:prstGeom prst="rect">
            <a:avLst/>
          </a:prstGeo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dirty="0"/>
              <a:t>Fare clic per modificare stili del testo dello schema</a:t>
            </a:r>
          </a:p>
        </p:txBody>
      </p:sp>
    </p:spTree>
    <p:extLst>
      <p:ext uri="{BB962C8B-B14F-4D97-AF65-F5344CB8AC3E}">
        <p14:creationId xmlns:p14="http://schemas.microsoft.com/office/powerpoint/2010/main" val="2574468035"/>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Diapositiva titolo">
    <p:spTree>
      <p:nvGrpSpPr>
        <p:cNvPr id="1" name=""/>
        <p:cNvGrpSpPr/>
        <p:nvPr/>
      </p:nvGrpSpPr>
      <p:grpSpPr>
        <a:xfrm>
          <a:off x="0" y="0"/>
          <a:ext cx="0" cy="0"/>
          <a:chOff x="0" y="0"/>
          <a:chExt cx="0" cy="0"/>
        </a:xfrm>
      </p:grpSpPr>
      <p:sp>
        <p:nvSpPr>
          <p:cNvPr id="5" name="Rettangolo 4"/>
          <p:cNvSpPr/>
          <p:nvPr userDrawn="1"/>
        </p:nvSpPr>
        <p:spPr>
          <a:xfrm>
            <a:off x="0" y="188913"/>
            <a:ext cx="9144000" cy="230187"/>
          </a:xfrm>
          <a:prstGeom prst="rect">
            <a:avLst/>
          </a:prstGeom>
          <a:solidFill>
            <a:schemeClr val="accent5">
              <a:lumMod val="40000"/>
              <a:lumOff val="6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6" name="Rettangolo 5"/>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Rettangolo 6"/>
          <p:cNvSpPr/>
          <p:nvPr/>
        </p:nvSpPr>
        <p:spPr>
          <a:xfrm>
            <a:off x="-9525" y="6308725"/>
            <a:ext cx="2249488" cy="4572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8" name="Rettangolo 7"/>
          <p:cNvSpPr/>
          <p:nvPr/>
        </p:nvSpPr>
        <p:spPr>
          <a:xfrm>
            <a:off x="2359025" y="6308725"/>
            <a:ext cx="6784975" cy="449263"/>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pic>
        <p:nvPicPr>
          <p:cNvPr id="9" name="Immagin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6046788"/>
            <a:ext cx="9366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ottotitolo 8"/>
          <p:cNvSpPr txBox="1">
            <a:spLocks/>
          </p:cNvSpPr>
          <p:nvPr userDrawn="1"/>
        </p:nvSpPr>
        <p:spPr>
          <a:xfrm>
            <a:off x="-9525" y="206375"/>
            <a:ext cx="9153525" cy="212725"/>
          </a:xfrm>
          <a:prstGeom prst="rect">
            <a:avLst/>
          </a:prstGeom>
        </p:spPr>
        <p:txBody>
          <a:bodyPr anchor="ctr">
            <a:normAutofit fontScale="92500" lnSpcReduction="20000"/>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defRPr/>
            </a:pPr>
            <a:r>
              <a:rPr lang="it-IT" sz="1000" i="1" dirty="0">
                <a:solidFill>
                  <a:schemeClr val="tx2"/>
                </a:solidFill>
              </a:rPr>
              <a:t>Commissioni Consiliari seduta congiunta - 24 Gennaio 2013</a:t>
            </a:r>
            <a:endParaRPr lang="en-US" sz="1000" i="1" dirty="0">
              <a:solidFill>
                <a:schemeClr val="tx2"/>
              </a:solidFill>
            </a:endParaRPr>
          </a:p>
        </p:txBody>
      </p:sp>
      <p:sp>
        <p:nvSpPr>
          <p:cNvPr id="11" name="Sottotitolo 8"/>
          <p:cNvSpPr txBox="1">
            <a:spLocks/>
          </p:cNvSpPr>
          <p:nvPr userDrawn="1"/>
        </p:nvSpPr>
        <p:spPr>
          <a:xfrm>
            <a:off x="1116013" y="6308725"/>
            <a:ext cx="1123950" cy="457200"/>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defRPr/>
            </a:pPr>
            <a:r>
              <a:rPr lang="it-IT" sz="900" dirty="0">
                <a:solidFill>
                  <a:schemeClr val="bg1"/>
                </a:solidFill>
                <a:latin typeface="Verdana" pitchFamily="34" charset="0"/>
                <a:ea typeface="Verdana" pitchFamily="34" charset="0"/>
                <a:cs typeface="Verdana" pitchFamily="34" charset="0"/>
              </a:rPr>
              <a:t>Ufficio d’Ambito</a:t>
            </a:r>
            <a:endParaRPr lang="en-US" sz="900" dirty="0">
              <a:solidFill>
                <a:schemeClr val="bg1"/>
              </a:solidFill>
              <a:latin typeface="Verdana" pitchFamily="34" charset="0"/>
              <a:ea typeface="Verdana" pitchFamily="34" charset="0"/>
              <a:cs typeface="Verdana" pitchFamily="34" charset="0"/>
            </a:endParaRPr>
          </a:p>
        </p:txBody>
      </p:sp>
      <p:sp>
        <p:nvSpPr>
          <p:cNvPr id="12" name="Sottotitolo 8"/>
          <p:cNvSpPr txBox="1">
            <a:spLocks/>
          </p:cNvSpPr>
          <p:nvPr userDrawn="1"/>
        </p:nvSpPr>
        <p:spPr>
          <a:xfrm>
            <a:off x="2359025" y="6308725"/>
            <a:ext cx="6784975" cy="449263"/>
          </a:xfrm>
          <a:prstGeom prst="rect">
            <a:avLst/>
          </a:prstGeom>
        </p:spPr>
        <p:txBody>
          <a:bodyPr anchor="ctr">
            <a:norm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defRPr/>
            </a:pPr>
            <a:r>
              <a:rPr lang="it-IT" sz="900" dirty="0">
                <a:solidFill>
                  <a:schemeClr val="bg1"/>
                </a:solidFill>
                <a:latin typeface="Verdana" pitchFamily="34" charset="0"/>
                <a:ea typeface="Verdana" pitchFamily="34" charset="0"/>
                <a:cs typeface="Verdana" pitchFamily="34" charset="0"/>
              </a:rPr>
              <a:t>Provincia di Bergamo</a:t>
            </a:r>
            <a:endParaRPr lang="en-US" sz="900" dirty="0">
              <a:solidFill>
                <a:schemeClr val="bg1"/>
              </a:solidFill>
              <a:latin typeface="Verdana" pitchFamily="34" charset="0"/>
              <a:ea typeface="Verdana" pitchFamily="34" charset="0"/>
              <a:cs typeface="Verdana" pitchFamily="34" charset="0"/>
            </a:endParaRPr>
          </a:p>
        </p:txBody>
      </p:sp>
      <p:sp>
        <p:nvSpPr>
          <p:cNvPr id="14" name="Segnaposto testo 2"/>
          <p:cNvSpPr>
            <a:spLocks noGrp="1"/>
          </p:cNvSpPr>
          <p:nvPr>
            <p:ph type="body" idx="10"/>
          </p:nvPr>
        </p:nvSpPr>
        <p:spPr>
          <a:xfrm>
            <a:off x="827584" y="2132856"/>
            <a:ext cx="7123113" cy="864096"/>
          </a:xfrm>
          <a:prstGeom prst="rect">
            <a:avLst/>
          </a:prstGeo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dirty="0"/>
              <a:t>Fare clic per modificare stili del testo dello schema</a:t>
            </a:r>
          </a:p>
        </p:txBody>
      </p:sp>
      <p:sp>
        <p:nvSpPr>
          <p:cNvPr id="15" name="Segnaposto contenuto 8"/>
          <p:cNvSpPr>
            <a:spLocks noGrp="1"/>
          </p:cNvSpPr>
          <p:nvPr>
            <p:ph sz="quarter" idx="11"/>
          </p:nvPr>
        </p:nvSpPr>
        <p:spPr>
          <a:xfrm>
            <a:off x="827584" y="3140968"/>
            <a:ext cx="3886200" cy="3063569"/>
          </a:xfrm>
          <a:prstGeom prst="rect">
            <a:avLst/>
          </a:prstGeo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21" name="Segnaposto testo 2"/>
          <p:cNvSpPr>
            <a:spLocks noGrp="1"/>
          </p:cNvSpPr>
          <p:nvPr>
            <p:ph type="body" idx="12"/>
          </p:nvPr>
        </p:nvSpPr>
        <p:spPr>
          <a:xfrm>
            <a:off x="827584" y="980728"/>
            <a:ext cx="7123113" cy="864096"/>
          </a:xfrm>
          <a:prstGeom prst="rect">
            <a:avLst/>
          </a:prstGeo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dirty="0"/>
              <a:t>Fare clic per modificare stili del testo dello schema</a:t>
            </a:r>
          </a:p>
        </p:txBody>
      </p:sp>
    </p:spTree>
    <p:extLst>
      <p:ext uri="{BB962C8B-B14F-4D97-AF65-F5344CB8AC3E}">
        <p14:creationId xmlns:p14="http://schemas.microsoft.com/office/powerpoint/2010/main" val="398848955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2"/>
          <p:cNvSpPr>
            <a:spLocks noGrp="1" noChangeArrowheads="1"/>
          </p:cNvSpPr>
          <p:nvPr>
            <p:ph type="ftr" sz="quarter" idx="10"/>
          </p:nvPr>
        </p:nvSpPr>
        <p:spPr>
          <a:xfrm>
            <a:off x="5795963" y="6524625"/>
            <a:ext cx="3276600" cy="304800"/>
          </a:xfrm>
          <a:prstGeom prst="rect">
            <a:avLst/>
          </a:prstGeom>
        </p:spPr>
        <p:txBody>
          <a:bodyPr/>
          <a:lstStyle>
            <a:lvl1pPr>
              <a:defRPr>
                <a:latin typeface="Arial" charset="0"/>
              </a:defRPr>
            </a:lvl1pPr>
          </a:lstStyle>
          <a:p>
            <a:pPr>
              <a:defRPr/>
            </a:pPr>
            <a:r>
              <a:rPr lang="it-IT" altLang="it-IT" dirty="0"/>
              <a:t>Consorzio Autorità d’Ambito</a:t>
            </a:r>
          </a:p>
        </p:txBody>
      </p:sp>
    </p:spTree>
    <p:extLst>
      <p:ext uri="{BB962C8B-B14F-4D97-AF65-F5344CB8AC3E}">
        <p14:creationId xmlns:p14="http://schemas.microsoft.com/office/powerpoint/2010/main" val="4167853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dirty="0"/>
              <a:t>Fare clic per modificare lo stile del titolo</a:t>
            </a:r>
          </a:p>
        </p:txBody>
      </p:sp>
      <p:sp>
        <p:nvSpPr>
          <p:cNvPr id="3" name="Segnaposto contenut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2"/>
          <p:cNvSpPr>
            <a:spLocks noGrp="1" noChangeArrowheads="1"/>
          </p:cNvSpPr>
          <p:nvPr>
            <p:ph type="ftr" sz="quarter" idx="10"/>
          </p:nvPr>
        </p:nvSpPr>
        <p:spPr>
          <a:xfrm>
            <a:off x="5795963" y="6524625"/>
            <a:ext cx="3276600" cy="304800"/>
          </a:xfrm>
          <a:prstGeom prst="rect">
            <a:avLst/>
          </a:prstGeom>
        </p:spPr>
        <p:txBody>
          <a:bodyPr/>
          <a:lstStyle>
            <a:lvl1pPr>
              <a:defRPr>
                <a:latin typeface="Arial" charset="0"/>
              </a:defRPr>
            </a:lvl1pPr>
          </a:lstStyle>
          <a:p>
            <a:pPr>
              <a:defRPr/>
            </a:pPr>
            <a:r>
              <a:rPr lang="it-IT" altLang="it-IT" dirty="0"/>
              <a:t>Consorzio Autorità d’Ambito</a:t>
            </a:r>
          </a:p>
        </p:txBody>
      </p:sp>
    </p:spTree>
    <p:extLst>
      <p:ext uri="{BB962C8B-B14F-4D97-AF65-F5344CB8AC3E}">
        <p14:creationId xmlns:p14="http://schemas.microsoft.com/office/powerpoint/2010/main" val="3722713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2"/>
          <p:cNvSpPr>
            <a:spLocks noGrp="1" noChangeArrowheads="1"/>
          </p:cNvSpPr>
          <p:nvPr>
            <p:ph type="ftr" sz="quarter" idx="10"/>
          </p:nvPr>
        </p:nvSpPr>
        <p:spPr>
          <a:xfrm>
            <a:off x="5795963" y="6524625"/>
            <a:ext cx="3276600" cy="304800"/>
          </a:xfrm>
          <a:prstGeom prst="rect">
            <a:avLst/>
          </a:prstGeom>
        </p:spPr>
        <p:txBody>
          <a:bodyPr/>
          <a:lstStyle>
            <a:lvl1pPr>
              <a:defRPr>
                <a:latin typeface="Arial" charset="0"/>
              </a:defRPr>
            </a:lvl1pPr>
          </a:lstStyle>
          <a:p>
            <a:pPr>
              <a:defRPr/>
            </a:pPr>
            <a:r>
              <a:rPr lang="it-IT" altLang="it-IT" dirty="0"/>
              <a:t>Consorzio Autorità d’Ambito</a:t>
            </a:r>
          </a:p>
        </p:txBody>
      </p:sp>
    </p:spTree>
    <p:extLst>
      <p:ext uri="{BB962C8B-B14F-4D97-AF65-F5344CB8AC3E}">
        <p14:creationId xmlns:p14="http://schemas.microsoft.com/office/powerpoint/2010/main" val="2113095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dirty="0"/>
              <a:t>Fare clic per modificare lo stile del titolo</a:t>
            </a:r>
          </a:p>
        </p:txBody>
      </p:sp>
      <p:sp>
        <p:nvSpPr>
          <p:cNvPr id="3" name="Rectangle 2"/>
          <p:cNvSpPr>
            <a:spLocks noGrp="1" noChangeArrowheads="1"/>
          </p:cNvSpPr>
          <p:nvPr>
            <p:ph type="ftr" sz="quarter" idx="10"/>
          </p:nvPr>
        </p:nvSpPr>
        <p:spPr>
          <a:xfrm>
            <a:off x="5795963" y="6524625"/>
            <a:ext cx="3276600" cy="304800"/>
          </a:xfrm>
          <a:prstGeom prst="rect">
            <a:avLst/>
          </a:prstGeom>
        </p:spPr>
        <p:txBody>
          <a:bodyPr/>
          <a:lstStyle>
            <a:lvl1pPr>
              <a:defRPr>
                <a:latin typeface="Arial" charset="0"/>
              </a:defRPr>
            </a:lvl1pPr>
          </a:lstStyle>
          <a:p>
            <a:pPr>
              <a:defRPr/>
            </a:pPr>
            <a:r>
              <a:rPr lang="it-IT" altLang="it-IT" dirty="0"/>
              <a:t>Consorzio Autorità d’Ambito</a:t>
            </a:r>
          </a:p>
        </p:txBody>
      </p:sp>
    </p:spTree>
    <p:extLst>
      <p:ext uri="{BB962C8B-B14F-4D97-AF65-F5344CB8AC3E}">
        <p14:creationId xmlns:p14="http://schemas.microsoft.com/office/powerpoint/2010/main" val="3736637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xfrm>
            <a:off x="5795963" y="6524625"/>
            <a:ext cx="3276600" cy="304800"/>
          </a:xfrm>
          <a:prstGeom prst="rect">
            <a:avLst/>
          </a:prstGeom>
        </p:spPr>
        <p:txBody>
          <a:bodyPr/>
          <a:lstStyle>
            <a:lvl1pPr>
              <a:defRPr>
                <a:latin typeface="Arial" charset="0"/>
              </a:defRPr>
            </a:lvl1pPr>
          </a:lstStyle>
          <a:p>
            <a:pPr>
              <a:defRPr/>
            </a:pPr>
            <a:r>
              <a:rPr lang="it-IT" altLang="it-IT" dirty="0"/>
              <a:t>Consorzio Autorità d’Ambito</a:t>
            </a:r>
          </a:p>
        </p:txBody>
      </p:sp>
    </p:spTree>
    <p:extLst>
      <p:ext uri="{BB962C8B-B14F-4D97-AF65-F5344CB8AC3E}">
        <p14:creationId xmlns:p14="http://schemas.microsoft.com/office/powerpoint/2010/main" val="411879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2"/>
          <p:cNvSpPr>
            <a:spLocks noGrp="1" noChangeArrowheads="1"/>
          </p:cNvSpPr>
          <p:nvPr>
            <p:ph type="ftr" sz="quarter" idx="10"/>
          </p:nvPr>
        </p:nvSpPr>
        <p:spPr>
          <a:xfrm>
            <a:off x="5795963" y="6524625"/>
            <a:ext cx="3276600" cy="304800"/>
          </a:xfrm>
          <a:prstGeom prst="rect">
            <a:avLst/>
          </a:prstGeom>
        </p:spPr>
        <p:txBody>
          <a:bodyPr/>
          <a:lstStyle>
            <a:lvl1pPr>
              <a:defRPr>
                <a:latin typeface="Arial" charset="0"/>
              </a:defRPr>
            </a:lvl1pPr>
          </a:lstStyle>
          <a:p>
            <a:pPr>
              <a:defRPr/>
            </a:pPr>
            <a:r>
              <a:rPr lang="it-IT" altLang="it-IT" dirty="0"/>
              <a:t>Consorzio Autorità d’Ambito</a:t>
            </a:r>
          </a:p>
        </p:txBody>
      </p:sp>
    </p:spTree>
    <p:extLst>
      <p:ext uri="{BB962C8B-B14F-4D97-AF65-F5344CB8AC3E}">
        <p14:creationId xmlns:p14="http://schemas.microsoft.com/office/powerpoint/2010/main" val="817064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a:p>
        </p:txBody>
      </p:sp>
      <p:sp>
        <p:nvSpPr>
          <p:cNvPr id="4" name="Segnaposto tes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2"/>
          <p:cNvSpPr>
            <a:spLocks noGrp="1" noChangeArrowheads="1"/>
          </p:cNvSpPr>
          <p:nvPr>
            <p:ph type="ftr" sz="quarter" idx="10"/>
          </p:nvPr>
        </p:nvSpPr>
        <p:spPr>
          <a:xfrm>
            <a:off x="5795963" y="6524625"/>
            <a:ext cx="3276600" cy="304800"/>
          </a:xfrm>
          <a:prstGeom prst="rect">
            <a:avLst/>
          </a:prstGeom>
        </p:spPr>
        <p:txBody>
          <a:bodyPr/>
          <a:lstStyle>
            <a:lvl1pPr>
              <a:defRPr>
                <a:latin typeface="Arial" charset="0"/>
              </a:defRPr>
            </a:lvl1pPr>
          </a:lstStyle>
          <a:p>
            <a:pPr>
              <a:defRPr/>
            </a:pPr>
            <a:r>
              <a:rPr lang="it-IT" altLang="it-IT" dirty="0"/>
              <a:t>Consorzio Autorità d’Ambito</a:t>
            </a:r>
          </a:p>
        </p:txBody>
      </p:sp>
    </p:spTree>
    <p:extLst>
      <p:ext uri="{BB962C8B-B14F-4D97-AF65-F5344CB8AC3E}">
        <p14:creationId xmlns:p14="http://schemas.microsoft.com/office/powerpoint/2010/main" val="4262940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ttangolo 18"/>
          <p:cNvSpPr/>
          <p:nvPr userDrawn="1"/>
        </p:nvSpPr>
        <p:spPr>
          <a:xfrm>
            <a:off x="755576" y="6473259"/>
            <a:ext cx="8388424" cy="296783"/>
          </a:xfrm>
          <a:prstGeom prst="rect">
            <a:avLst/>
          </a:prstGeom>
          <a:solidFill>
            <a:srgbClr val="6699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027" name="Rectangle 3"/>
          <p:cNvSpPr>
            <a:spLocks noChangeArrowheads="1"/>
          </p:cNvSpPr>
          <p:nvPr/>
        </p:nvSpPr>
        <p:spPr bwMode="auto">
          <a:xfrm>
            <a:off x="4092575" y="6553200"/>
            <a:ext cx="958850" cy="304800"/>
          </a:xfrm>
          <a:prstGeom prst="rect">
            <a:avLst/>
          </a:prstGeom>
          <a:noFill/>
          <a:ln>
            <a:noFill/>
          </a:ln>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endParaRPr lang="en-US" altLang="de-DE" sz="1000" dirty="0"/>
          </a:p>
          <a:p>
            <a:pPr algn="ctr">
              <a:defRPr/>
            </a:pPr>
            <a:endParaRPr lang="en-US" altLang="de-DE" sz="1000" dirty="0"/>
          </a:p>
        </p:txBody>
      </p:sp>
      <p:sp>
        <p:nvSpPr>
          <p:cNvPr id="2" name="Line 4"/>
          <p:cNvSpPr>
            <a:spLocks noChangeShapeType="1"/>
          </p:cNvSpPr>
          <p:nvPr/>
        </p:nvSpPr>
        <p:spPr bwMode="auto">
          <a:xfrm>
            <a:off x="4783138" y="698500"/>
            <a:ext cx="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0" tIns="0" rIns="0" bIns="0" anchor="ctr"/>
          <a:lstStyle/>
          <a:p>
            <a:endParaRPr lang="it-IT" dirty="0"/>
          </a:p>
        </p:txBody>
      </p:sp>
      <p:sp>
        <p:nvSpPr>
          <p:cNvPr id="1028" name="Line 5"/>
          <p:cNvSpPr>
            <a:spLocks noChangeShapeType="1"/>
          </p:cNvSpPr>
          <p:nvPr/>
        </p:nvSpPr>
        <p:spPr bwMode="auto">
          <a:xfrm>
            <a:off x="4783138" y="698500"/>
            <a:ext cx="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0" tIns="0" rIns="0" bIns="0" anchor="ctr"/>
          <a:lstStyle/>
          <a:p>
            <a:endParaRPr lang="it-IT" dirty="0"/>
          </a:p>
        </p:txBody>
      </p:sp>
      <p:sp>
        <p:nvSpPr>
          <p:cNvPr id="1032" name="Rectangle 8"/>
          <p:cNvSpPr>
            <a:spLocks noChangeArrowheads="1"/>
          </p:cNvSpPr>
          <p:nvPr userDrawn="1"/>
        </p:nvSpPr>
        <p:spPr bwMode="auto">
          <a:xfrm>
            <a:off x="4092575" y="6553200"/>
            <a:ext cx="958850" cy="304800"/>
          </a:xfrm>
          <a:prstGeom prst="rect">
            <a:avLst/>
          </a:prstGeom>
          <a:noFill/>
          <a:ln>
            <a:noFill/>
          </a:ln>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endParaRPr lang="en-US" altLang="de-DE" sz="1000" dirty="0"/>
          </a:p>
          <a:p>
            <a:pPr algn="ctr">
              <a:defRPr/>
            </a:pPr>
            <a:endParaRPr lang="en-US" altLang="de-DE" sz="1000" dirty="0"/>
          </a:p>
        </p:txBody>
      </p:sp>
      <p:sp>
        <p:nvSpPr>
          <p:cNvPr id="1030" name="Line 9"/>
          <p:cNvSpPr>
            <a:spLocks noChangeShapeType="1"/>
          </p:cNvSpPr>
          <p:nvPr userDrawn="1"/>
        </p:nvSpPr>
        <p:spPr bwMode="auto">
          <a:xfrm>
            <a:off x="4783138" y="698500"/>
            <a:ext cx="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0" tIns="0" rIns="0" bIns="0" anchor="ctr"/>
          <a:lstStyle/>
          <a:p>
            <a:endParaRPr lang="it-IT" dirty="0"/>
          </a:p>
        </p:txBody>
      </p:sp>
      <p:sp>
        <p:nvSpPr>
          <p:cNvPr id="1031" name="Line 10"/>
          <p:cNvSpPr>
            <a:spLocks noChangeShapeType="1"/>
          </p:cNvSpPr>
          <p:nvPr userDrawn="1"/>
        </p:nvSpPr>
        <p:spPr bwMode="auto">
          <a:xfrm>
            <a:off x="4783138" y="698500"/>
            <a:ext cx="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0" tIns="0" rIns="0" bIns="0" anchor="ctr"/>
          <a:lstStyle/>
          <a:p>
            <a:endParaRPr lang="it-IT" dirty="0"/>
          </a:p>
        </p:txBody>
      </p:sp>
      <p:sp>
        <p:nvSpPr>
          <p:cNvPr id="13" name="Rettangolo 12"/>
          <p:cNvSpPr/>
          <p:nvPr userDrawn="1"/>
        </p:nvSpPr>
        <p:spPr>
          <a:xfrm>
            <a:off x="-15274" y="116632"/>
            <a:ext cx="9174547" cy="432047"/>
          </a:xfrm>
          <a:prstGeom prst="rect">
            <a:avLst/>
          </a:prstGeom>
          <a:solidFill>
            <a:schemeClr val="accent2">
              <a:lumMod val="7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lang="it-IT" sz="1800" b="0" i="1" cap="none" spc="0" dirty="0">
                <a:ln w="18415" cmpd="sng">
                  <a:noFill/>
                  <a:prstDash val="solid"/>
                </a:ln>
                <a:solidFill>
                  <a:srgbClr val="FFFFFF"/>
                </a:solidFill>
                <a:effectLst>
                  <a:outerShdw blurRad="63500" dir="3600000" algn="tl" rotWithShape="0">
                    <a:srgbClr val="000000">
                      <a:alpha val="70000"/>
                    </a:srgbClr>
                  </a:outerShdw>
                </a:effectLst>
                <a:latin typeface="Tw Cen MT"/>
              </a:rPr>
              <a:t>Conferenza dei Comuni </a:t>
            </a:r>
            <a:r>
              <a:rPr lang="it-IT" sz="1800" b="0" i="1" cap="none" spc="0" baseline="0" dirty="0">
                <a:ln w="18415" cmpd="sng">
                  <a:noFill/>
                  <a:prstDash val="solid"/>
                </a:ln>
                <a:solidFill>
                  <a:srgbClr val="FFFFFF"/>
                </a:solidFill>
                <a:effectLst>
                  <a:outerShdw blurRad="63500" dir="3600000" algn="tl" rotWithShape="0">
                    <a:srgbClr val="000000">
                      <a:alpha val="70000"/>
                    </a:srgbClr>
                  </a:outerShdw>
                </a:effectLst>
                <a:latin typeface="Tw Cen MT"/>
              </a:rPr>
              <a:t>del 14 aprile 2025</a:t>
            </a:r>
            <a:endParaRPr lang="en-US" sz="1800" b="0" i="1" cap="none" spc="0" dirty="0">
              <a:ln w="18415" cmpd="sng">
                <a:noFill/>
                <a:prstDash val="solid"/>
              </a:ln>
              <a:solidFill>
                <a:srgbClr val="FFFFFF"/>
              </a:solidFill>
              <a:effectLst>
                <a:outerShdw blurRad="63500" dir="3600000" algn="tl" rotWithShape="0">
                  <a:srgbClr val="000000">
                    <a:alpha val="70000"/>
                  </a:srgbClr>
                </a:outerShdw>
              </a:effectLst>
              <a:latin typeface="Tw Cen MT"/>
            </a:endParaRPr>
          </a:p>
        </p:txBody>
      </p:sp>
      <p:pic>
        <p:nvPicPr>
          <p:cNvPr id="1034" name="Immagine 15"/>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1836" y="6143660"/>
            <a:ext cx="825748" cy="65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ottotitolo 8"/>
          <p:cNvSpPr txBox="1">
            <a:spLocks/>
          </p:cNvSpPr>
          <p:nvPr userDrawn="1"/>
        </p:nvSpPr>
        <p:spPr>
          <a:xfrm>
            <a:off x="827584" y="6468080"/>
            <a:ext cx="2318499" cy="318011"/>
          </a:xfrm>
          <a:prstGeom prst="rect">
            <a:avLst/>
          </a:prstGeom>
        </p:spPr>
        <p:txBody>
          <a:bodyPr anchor="ctr">
            <a:noAutofit/>
          </a:bodyPr>
          <a:lstStyle>
            <a:lvl1pPr marL="0" indent="0" algn="l" rtl="0" eaLnBrk="1" latinLnBrk="0" hangingPunct="1">
              <a:spcBef>
                <a:spcPts val="700"/>
              </a:spcBef>
              <a:buClr>
                <a:schemeClr val="accent2"/>
              </a:buClr>
              <a:buSzPct val="60000"/>
              <a:buFont typeface="Wingdings"/>
              <a:buNone/>
              <a:defRPr kumimoji="0" sz="1800" kern="1200" baseline="0">
                <a:solidFill>
                  <a:schemeClr val="bg1">
                    <a:lumMod val="95000"/>
                  </a:schemeClr>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defRPr/>
            </a:pPr>
            <a:r>
              <a:rPr lang="it-IT" sz="1200" b="1" dirty="0">
                <a:solidFill>
                  <a:schemeClr val="bg1"/>
                </a:solidFill>
                <a:effectLst>
                  <a:outerShdw blurRad="38100" dist="38100" dir="2700000" algn="tl">
                    <a:srgbClr val="000000">
                      <a:alpha val="43137"/>
                    </a:srgbClr>
                  </a:outerShdw>
                </a:effectLst>
                <a:latin typeface="Tw Cen MT" panose="020B0602020104020603" pitchFamily="34" charset="0"/>
                <a:ea typeface="Arimo" panose="020B0604020202020204" pitchFamily="34" charset="0"/>
                <a:cs typeface="Arimo" panose="020B0604020202020204" pitchFamily="34" charset="0"/>
              </a:rPr>
              <a:t>Ufficio d’Ambito di Bergamo</a:t>
            </a:r>
            <a:endParaRPr lang="en-US" sz="1200" b="1" dirty="0">
              <a:solidFill>
                <a:schemeClr val="bg1"/>
              </a:solidFill>
              <a:effectLst>
                <a:outerShdw blurRad="38100" dist="38100" dir="2700000" algn="tl">
                  <a:srgbClr val="000000">
                    <a:alpha val="43137"/>
                  </a:srgbClr>
                </a:outerShdw>
              </a:effectLst>
              <a:latin typeface="Tw Cen MT" panose="020B0602020104020603" pitchFamily="34" charset="0"/>
              <a:ea typeface="Arimo" panose="020B0604020202020204" pitchFamily="34" charset="0"/>
              <a:cs typeface="Arimo"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 id="2147484432" r:id="rId13"/>
    <p:sldLayoutId id="2147484433" r:id="rId14"/>
    <p:sldLayoutId id="2147484419" r:id="rId15"/>
    <p:sldLayoutId id="2147484434" r:id="rId16"/>
    <p:sldLayoutId id="2147484435" r:id="rId17"/>
    <p:sldLayoutId id="2147484436" r:id="rId18"/>
    <p:sldLayoutId id="2147484437" r:id="rId19"/>
    <p:sldLayoutId id="2147484438" r:id="rId20"/>
    <p:sldLayoutId id="2147484439" r:id="rId21"/>
    <p:sldLayoutId id="2147484440" r:id="rId22"/>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5" descr="C:\Users\utente2.ATOBG\Desktop\logo\LogoATO_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3134" y="1268760"/>
            <a:ext cx="2224855"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txBox="1">
            <a:spLocks noChangeArrowheads="1"/>
          </p:cNvSpPr>
          <p:nvPr/>
        </p:nvSpPr>
        <p:spPr bwMode="auto">
          <a:xfrm>
            <a:off x="395287" y="3481782"/>
            <a:ext cx="8353425" cy="21794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lnSpc>
                <a:spcPct val="150000"/>
              </a:lnSpc>
            </a:pPr>
            <a:r>
              <a:rPr lang="it-IT" altLang="it-IT" sz="2400" b="1" i="1" kern="0" dirty="0">
                <a:solidFill>
                  <a:schemeClr val="accent1">
                    <a:lumMod val="50000"/>
                  </a:schemeClr>
                </a:solidFill>
                <a:latin typeface="Verdana" pitchFamily="34" charset="0"/>
              </a:rPr>
              <a:t>PROGRAMMA DI RIASSETTO DELLE FOGNATURE E DEGLI SFIORATORI</a:t>
            </a:r>
            <a:br>
              <a:rPr lang="it-IT" altLang="it-IT" sz="2400" b="1" i="1" kern="0" dirty="0">
                <a:latin typeface="Verdana" pitchFamily="34" charset="0"/>
              </a:rPr>
            </a:br>
            <a:r>
              <a:rPr lang="it-IT" altLang="it-IT" b="1" i="1" kern="0" dirty="0">
                <a:latin typeface="Verdana" pitchFamily="34" charset="0"/>
              </a:rPr>
              <a:t>PRFS</a:t>
            </a:r>
            <a:endParaRPr lang="it-IT" altLang="it-IT" kern="0" dirty="0">
              <a:latin typeface="Verdana" pitchFamily="34" charset="0"/>
            </a:endParaRPr>
          </a:p>
        </p:txBody>
      </p:sp>
    </p:spTree>
    <p:extLst>
      <p:ext uri="{BB962C8B-B14F-4D97-AF65-F5344CB8AC3E}">
        <p14:creationId xmlns:p14="http://schemas.microsoft.com/office/powerpoint/2010/main" val="283807100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 name="Tabella 4">
            <a:extLst>
              <a:ext uri="{FF2B5EF4-FFF2-40B4-BE49-F238E27FC236}">
                <a16:creationId xmlns:a16="http://schemas.microsoft.com/office/drawing/2014/main" id="{D2B9EA3D-FCD5-4090-93F6-1ACB5E49A085}"/>
              </a:ext>
            </a:extLst>
          </p:cNvPr>
          <p:cNvGraphicFramePr>
            <a:graphicFrameLocks noGrp="1"/>
          </p:cNvGraphicFramePr>
          <p:nvPr>
            <p:extLst>
              <p:ext uri="{D42A27DB-BD31-4B8C-83A1-F6EECF244321}">
                <p14:modId xmlns:p14="http://schemas.microsoft.com/office/powerpoint/2010/main" val="4173723050"/>
              </p:ext>
            </p:extLst>
          </p:nvPr>
        </p:nvGraphicFramePr>
        <p:xfrm>
          <a:off x="287523" y="620688"/>
          <a:ext cx="8568954" cy="5669693"/>
        </p:xfrm>
        <a:graphic>
          <a:graphicData uri="http://schemas.openxmlformats.org/drawingml/2006/table">
            <a:tbl>
              <a:tblPr/>
              <a:tblGrid>
                <a:gridCol w="1428159">
                  <a:extLst>
                    <a:ext uri="{9D8B030D-6E8A-4147-A177-3AD203B41FA5}">
                      <a16:colId xmlns:a16="http://schemas.microsoft.com/office/drawing/2014/main" val="2256514225"/>
                    </a:ext>
                  </a:extLst>
                </a:gridCol>
                <a:gridCol w="1428159">
                  <a:extLst>
                    <a:ext uri="{9D8B030D-6E8A-4147-A177-3AD203B41FA5}">
                      <a16:colId xmlns:a16="http://schemas.microsoft.com/office/drawing/2014/main" val="2466672331"/>
                    </a:ext>
                  </a:extLst>
                </a:gridCol>
                <a:gridCol w="1428159">
                  <a:extLst>
                    <a:ext uri="{9D8B030D-6E8A-4147-A177-3AD203B41FA5}">
                      <a16:colId xmlns:a16="http://schemas.microsoft.com/office/drawing/2014/main" val="2056151663"/>
                    </a:ext>
                  </a:extLst>
                </a:gridCol>
                <a:gridCol w="1428159">
                  <a:extLst>
                    <a:ext uri="{9D8B030D-6E8A-4147-A177-3AD203B41FA5}">
                      <a16:colId xmlns:a16="http://schemas.microsoft.com/office/drawing/2014/main" val="2652652107"/>
                    </a:ext>
                  </a:extLst>
                </a:gridCol>
                <a:gridCol w="1428159">
                  <a:extLst>
                    <a:ext uri="{9D8B030D-6E8A-4147-A177-3AD203B41FA5}">
                      <a16:colId xmlns:a16="http://schemas.microsoft.com/office/drawing/2014/main" val="2294428690"/>
                    </a:ext>
                  </a:extLst>
                </a:gridCol>
                <a:gridCol w="1428159">
                  <a:extLst>
                    <a:ext uri="{9D8B030D-6E8A-4147-A177-3AD203B41FA5}">
                      <a16:colId xmlns:a16="http://schemas.microsoft.com/office/drawing/2014/main" val="2698938249"/>
                    </a:ext>
                  </a:extLst>
                </a:gridCol>
              </a:tblGrid>
              <a:tr h="283783">
                <a:tc gridSpan="6">
                  <a:txBody>
                    <a:bodyPr/>
                    <a:lstStyle/>
                    <a:p>
                      <a:pPr algn="ctr" fontAlgn="ctr"/>
                      <a:r>
                        <a:rPr lang="it-IT" sz="1350" b="1" i="0" u="none" strike="noStrike" dirty="0">
                          <a:solidFill>
                            <a:srgbClr val="000000"/>
                          </a:solidFill>
                          <a:effectLst/>
                          <a:latin typeface="Calibri" panose="020F0502020204030204" pitchFamily="34" charset="0"/>
                        </a:rPr>
                        <a:t>A.E. Bacino Sfioratore (Proprio) &gt; 2.000</a:t>
                      </a:r>
                    </a:p>
                  </a:txBody>
                  <a:tcPr marL="5912" marR="5912" marT="59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4C6E7"/>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4226685744"/>
                  </a:ext>
                </a:extLst>
              </a:tr>
              <a:tr h="709457">
                <a:tc rowSpan="2">
                  <a:txBody>
                    <a:bodyPr/>
                    <a:lstStyle/>
                    <a:p>
                      <a:pPr algn="ctr" fontAlgn="ctr"/>
                      <a:r>
                        <a:rPr lang="it-IT" sz="1350" b="0" i="0" u="none" strike="noStrike" dirty="0">
                          <a:solidFill>
                            <a:srgbClr val="000000"/>
                          </a:solidFill>
                          <a:effectLst/>
                          <a:latin typeface="Calibri" panose="020F0502020204030204" pitchFamily="34" charset="0"/>
                        </a:rPr>
                        <a:t>AE Bacino Sfioratore (Proprio) &gt; 10.000</a:t>
                      </a:r>
                    </a:p>
                  </a:txBody>
                  <a:tcPr marL="5912" marR="5912" marT="59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7EE"/>
                    </a:solidFill>
                  </a:tcPr>
                </a:tc>
                <a:tc gridSpan="5">
                  <a:txBody>
                    <a:bodyPr/>
                    <a:lstStyle/>
                    <a:p>
                      <a:pPr algn="ctr" fontAlgn="ctr"/>
                      <a:r>
                        <a:rPr lang="it-IT" sz="1350" b="0" i="0" u="none" strike="noStrike" dirty="0">
                          <a:solidFill>
                            <a:srgbClr val="000000"/>
                          </a:solidFill>
                          <a:effectLst/>
                          <a:latin typeface="Calibri" panose="020F0502020204030204" pitchFamily="34" charset="0"/>
                        </a:rPr>
                        <a:t>AE Bacino Sfioratore (Proprio) tra 2.000 e 10.000 A.E</a:t>
                      </a:r>
                    </a:p>
                  </a:txBody>
                  <a:tcPr marL="5912" marR="5912" marT="59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7EE"/>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536654564"/>
                  </a:ext>
                </a:extLst>
              </a:tr>
              <a:tr h="538005">
                <a:tc vMerge="1">
                  <a:txBody>
                    <a:bodyPr/>
                    <a:lstStyle/>
                    <a:p>
                      <a:endParaRPr lang="it-IT"/>
                    </a:p>
                  </a:txBody>
                  <a:tcPr/>
                </a:tc>
                <a:tc gridSpan="3">
                  <a:txBody>
                    <a:bodyPr/>
                    <a:lstStyle/>
                    <a:p>
                      <a:pPr algn="ctr" fontAlgn="ctr"/>
                      <a:r>
                        <a:rPr lang="it-IT" sz="1350" b="0" i="0" u="none" strike="noStrike" dirty="0" err="1">
                          <a:solidFill>
                            <a:srgbClr val="000000"/>
                          </a:solidFill>
                          <a:effectLst/>
                          <a:latin typeface="Calibri" panose="020F0502020204030204" pitchFamily="34" charset="0"/>
                        </a:rPr>
                        <a:t>Qsf</a:t>
                      </a:r>
                      <a:r>
                        <a:rPr lang="it-IT" sz="1350" b="0" i="0" u="none" strike="noStrike" dirty="0">
                          <a:solidFill>
                            <a:srgbClr val="000000"/>
                          </a:solidFill>
                          <a:effectLst/>
                          <a:latin typeface="Calibri" panose="020F0502020204030204" pitchFamily="34" charset="0"/>
                        </a:rPr>
                        <a:t> portata di soglia &gt; 2*</a:t>
                      </a:r>
                      <a:r>
                        <a:rPr lang="it-IT" sz="1350" b="0" i="0" u="none" strike="noStrike" dirty="0" err="1">
                          <a:solidFill>
                            <a:srgbClr val="000000"/>
                          </a:solidFill>
                          <a:effectLst/>
                          <a:latin typeface="Calibri" panose="020F0502020204030204" pitchFamily="34" charset="0"/>
                        </a:rPr>
                        <a:t>Qnd</a:t>
                      </a:r>
                      <a:r>
                        <a:rPr lang="it-IT" sz="1350" b="0" i="0" u="none" strike="noStrike" dirty="0">
                          <a:solidFill>
                            <a:srgbClr val="000000"/>
                          </a:solidFill>
                          <a:effectLst/>
                          <a:latin typeface="Calibri" panose="020F0502020204030204" pitchFamily="34" charset="0"/>
                        </a:rPr>
                        <a:t> portata da avviare a depurazione </a:t>
                      </a:r>
                    </a:p>
                  </a:txBody>
                  <a:tcPr marL="5912" marR="5912" marT="59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gridSpan="2">
                  <a:txBody>
                    <a:bodyPr/>
                    <a:lstStyle/>
                    <a:p>
                      <a:pPr algn="ctr" fontAlgn="ctr"/>
                      <a:r>
                        <a:rPr lang="it-IT" sz="1350" b="0" i="0" u="none" strike="noStrike" dirty="0" err="1">
                          <a:solidFill>
                            <a:srgbClr val="000000"/>
                          </a:solidFill>
                          <a:effectLst/>
                          <a:latin typeface="Calibri" panose="020F0502020204030204" pitchFamily="34" charset="0"/>
                        </a:rPr>
                        <a:t>Qsf</a:t>
                      </a:r>
                      <a:r>
                        <a:rPr lang="it-IT" sz="1350" b="0" i="0" u="none" strike="noStrike" dirty="0">
                          <a:solidFill>
                            <a:srgbClr val="000000"/>
                          </a:solidFill>
                          <a:effectLst/>
                          <a:latin typeface="Calibri" panose="020F0502020204030204" pitchFamily="34" charset="0"/>
                        </a:rPr>
                        <a:t> portata di soglia &lt; 2 *</a:t>
                      </a:r>
                      <a:r>
                        <a:rPr lang="it-IT" sz="1350" b="0" i="0" u="none" strike="noStrike" dirty="0" err="1">
                          <a:solidFill>
                            <a:srgbClr val="000000"/>
                          </a:solidFill>
                          <a:effectLst/>
                          <a:latin typeface="Calibri" panose="020F0502020204030204" pitchFamily="34" charset="0"/>
                        </a:rPr>
                        <a:t>Qnd</a:t>
                      </a:r>
                      <a:r>
                        <a:rPr lang="it-IT" sz="1350" b="0" i="0" u="none" strike="noStrike" dirty="0">
                          <a:solidFill>
                            <a:srgbClr val="000000"/>
                          </a:solidFill>
                          <a:effectLst/>
                          <a:latin typeface="Calibri" panose="020F0502020204030204" pitchFamily="34" charset="0"/>
                        </a:rPr>
                        <a:t> portata da avviare a depurazione</a:t>
                      </a:r>
                    </a:p>
                  </a:txBody>
                  <a:tcPr marL="5912" marR="5912" marT="59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it-IT"/>
                    </a:p>
                  </a:txBody>
                  <a:tcPr/>
                </a:tc>
                <a:extLst>
                  <a:ext uri="{0D108BD9-81ED-4DB2-BD59-A6C34878D82A}">
                    <a16:rowId xmlns:a16="http://schemas.microsoft.com/office/drawing/2014/main" val="458976063"/>
                  </a:ext>
                </a:extLst>
              </a:tr>
              <a:tr h="348816">
                <a:tc>
                  <a:txBody>
                    <a:bodyPr/>
                    <a:lstStyle/>
                    <a:p>
                      <a:pPr algn="ctr" fontAlgn="ctr"/>
                      <a:r>
                        <a:rPr lang="it-IT" sz="1350" b="0" i="0" u="none" strike="noStrike" dirty="0">
                          <a:solidFill>
                            <a:srgbClr val="000000"/>
                          </a:solidFill>
                          <a:effectLst/>
                          <a:latin typeface="Calibri" panose="020F0502020204030204" pitchFamily="34" charset="0"/>
                        </a:rPr>
                        <a:t>sfioratori di </a:t>
                      </a:r>
                      <a:r>
                        <a:rPr lang="it-IT" sz="1350" b="1" i="0" u="none" strike="noStrike" dirty="0">
                          <a:solidFill>
                            <a:srgbClr val="00B050"/>
                          </a:solidFill>
                          <a:effectLst/>
                          <a:latin typeface="Calibri" panose="020F0502020204030204" pitchFamily="34" charset="0"/>
                        </a:rPr>
                        <a:t>limitazione</a:t>
                      </a:r>
                      <a:endParaRPr lang="it-IT" sz="1350" b="0" i="0" u="none" strike="noStrike" dirty="0">
                        <a:solidFill>
                          <a:srgbClr val="000000"/>
                        </a:solidFill>
                        <a:effectLst/>
                        <a:latin typeface="Calibri" panose="020F0502020204030204" pitchFamily="34" charset="0"/>
                      </a:endParaRPr>
                    </a:p>
                  </a:txBody>
                  <a:tcPr marL="5912" marR="5912" marT="59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gridSpan="3">
                  <a:txBody>
                    <a:bodyPr/>
                    <a:lstStyle/>
                    <a:p>
                      <a:pPr algn="ctr" fontAlgn="ctr"/>
                      <a:r>
                        <a:rPr lang="it-IT" sz="1350" b="0" i="0" u="none" strike="noStrike" dirty="0">
                          <a:solidFill>
                            <a:srgbClr val="000000"/>
                          </a:solidFill>
                          <a:effectLst/>
                          <a:latin typeface="Calibri" panose="020F0502020204030204" pitchFamily="34" charset="0"/>
                        </a:rPr>
                        <a:t>Sfioratore di </a:t>
                      </a:r>
                      <a:r>
                        <a:rPr lang="it-IT" sz="1350" b="1" i="0" u="none" strike="noStrike" dirty="0">
                          <a:solidFill>
                            <a:srgbClr val="FF0000"/>
                          </a:solidFill>
                          <a:effectLst/>
                          <a:latin typeface="Calibri" panose="020F0502020204030204" pitchFamily="34" charset="0"/>
                        </a:rPr>
                        <a:t>alleggerimento</a:t>
                      </a:r>
                    </a:p>
                  </a:txBody>
                  <a:tcPr marL="5912" marR="5912" marT="59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it-IT"/>
                    </a:p>
                  </a:txBody>
                  <a:tcPr/>
                </a:tc>
                <a:tc hMerge="1">
                  <a:txBody>
                    <a:bodyPr/>
                    <a:lstStyle/>
                    <a:p>
                      <a:endParaRPr lang="it-IT"/>
                    </a:p>
                  </a:txBody>
                  <a:tcPr/>
                </a:tc>
                <a:tc gridSpan="2">
                  <a:txBody>
                    <a:bodyPr/>
                    <a:lstStyle/>
                    <a:p>
                      <a:pPr algn="ctr" fontAlgn="ctr"/>
                      <a:r>
                        <a:rPr lang="it-IT" sz="1350" b="0" i="0" u="none" strike="noStrike" dirty="0">
                          <a:solidFill>
                            <a:srgbClr val="000000"/>
                          </a:solidFill>
                          <a:effectLst/>
                          <a:latin typeface="Calibri" panose="020F0502020204030204" pitchFamily="34" charset="0"/>
                        </a:rPr>
                        <a:t>Sfioratore di </a:t>
                      </a:r>
                      <a:r>
                        <a:rPr lang="it-IT" sz="1350" b="1" i="0" u="none" strike="noStrike" dirty="0">
                          <a:solidFill>
                            <a:srgbClr val="00B050"/>
                          </a:solidFill>
                          <a:effectLst/>
                          <a:latin typeface="Calibri" panose="020F0502020204030204" pitchFamily="34" charset="0"/>
                        </a:rPr>
                        <a:t>limitazione</a:t>
                      </a:r>
                    </a:p>
                  </a:txBody>
                  <a:tcPr marL="5912" marR="5912" marT="59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it-IT"/>
                    </a:p>
                  </a:txBody>
                  <a:tcPr/>
                </a:tc>
                <a:extLst>
                  <a:ext uri="{0D108BD9-81ED-4DB2-BD59-A6C34878D82A}">
                    <a16:rowId xmlns:a16="http://schemas.microsoft.com/office/drawing/2014/main" val="1278669762"/>
                  </a:ext>
                </a:extLst>
              </a:tr>
              <a:tr h="573478">
                <a:tc>
                  <a:txBody>
                    <a:bodyPr/>
                    <a:lstStyle/>
                    <a:p>
                      <a:pPr algn="ctr" fontAlgn="ctr"/>
                      <a:r>
                        <a:rPr lang="it-IT" sz="1350" b="0" i="0" u="none" strike="noStrike" dirty="0">
                          <a:solidFill>
                            <a:srgbClr val="000000"/>
                          </a:solidFill>
                          <a:effectLst/>
                          <a:latin typeface="Calibri" panose="020F0502020204030204" pitchFamily="34" charset="0"/>
                        </a:rPr>
                        <a:t>Vasca di Accumulo o Presidi di trattamento</a:t>
                      </a:r>
                    </a:p>
                  </a:txBody>
                  <a:tcPr marL="5912" marR="5912" marT="59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BE7B9"/>
                    </a:solidFill>
                  </a:tcPr>
                </a:tc>
                <a:tc>
                  <a:txBody>
                    <a:bodyPr/>
                    <a:lstStyle/>
                    <a:p>
                      <a:pPr algn="ctr" fontAlgn="ctr"/>
                      <a:r>
                        <a:rPr lang="it-IT" sz="1350" b="0" i="0" u="none" strike="noStrike" dirty="0">
                          <a:solidFill>
                            <a:srgbClr val="000000"/>
                          </a:solidFill>
                          <a:effectLst/>
                          <a:latin typeface="Calibri" panose="020F0502020204030204" pitchFamily="34" charset="0"/>
                        </a:rPr>
                        <a:t>NTA PTUA</a:t>
                      </a:r>
                      <a:br>
                        <a:rPr lang="it-IT" sz="1350" b="0" i="0" u="none" strike="noStrike" dirty="0">
                          <a:solidFill>
                            <a:srgbClr val="000000"/>
                          </a:solidFill>
                          <a:effectLst/>
                          <a:latin typeface="Calibri" panose="020F0502020204030204" pitchFamily="34" charset="0"/>
                        </a:rPr>
                      </a:br>
                      <a:r>
                        <a:rPr lang="it-IT" sz="1350" b="0" i="0" u="none" strike="noStrike" dirty="0">
                          <a:solidFill>
                            <a:srgbClr val="000000"/>
                          </a:solidFill>
                          <a:effectLst/>
                          <a:latin typeface="Calibri" panose="020F0502020204030204" pitchFamily="34" charset="0"/>
                        </a:rPr>
                        <a:t>Nord Asse Pedemontano (A4)</a:t>
                      </a:r>
                    </a:p>
                  </a:txBody>
                  <a:tcPr marL="5912" marR="5912" marT="59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fontAlgn="ctr"/>
                      <a:r>
                        <a:rPr lang="it-IT" sz="1350" b="0" i="0" u="none" strike="noStrike" dirty="0">
                          <a:solidFill>
                            <a:srgbClr val="000000"/>
                          </a:solidFill>
                          <a:effectLst/>
                          <a:latin typeface="Calibri" panose="020F0502020204030204" pitchFamily="34" charset="0"/>
                        </a:rPr>
                        <a:t>NTA PTUA</a:t>
                      </a:r>
                      <a:br>
                        <a:rPr lang="it-IT" sz="1350" b="0" i="0" u="none" strike="noStrike" dirty="0">
                          <a:solidFill>
                            <a:srgbClr val="000000"/>
                          </a:solidFill>
                          <a:effectLst/>
                          <a:latin typeface="Calibri" panose="020F0502020204030204" pitchFamily="34" charset="0"/>
                        </a:rPr>
                      </a:br>
                      <a:r>
                        <a:rPr lang="it-IT" sz="1350" b="0" i="0" u="none" strike="noStrike" dirty="0">
                          <a:solidFill>
                            <a:srgbClr val="000000"/>
                          </a:solidFill>
                          <a:effectLst/>
                          <a:latin typeface="Calibri" panose="020F0502020204030204" pitchFamily="34" charset="0"/>
                        </a:rPr>
                        <a:t>Sud Asse Pedemontano (A4)</a:t>
                      </a:r>
                    </a:p>
                  </a:txBody>
                  <a:tcPr marL="5912" marR="5912" marT="59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it-IT"/>
                    </a:p>
                  </a:txBody>
                  <a:tcPr/>
                </a:tc>
                <a:tc>
                  <a:txBody>
                    <a:bodyPr/>
                    <a:lstStyle/>
                    <a:p>
                      <a:pPr algn="ctr" fontAlgn="ctr"/>
                      <a:r>
                        <a:rPr lang="it-IT" sz="1350" b="0" i="0" u="none" strike="noStrike" dirty="0">
                          <a:solidFill>
                            <a:srgbClr val="000000"/>
                          </a:solidFill>
                          <a:effectLst/>
                          <a:latin typeface="Calibri" panose="020F0502020204030204" pitchFamily="34" charset="0"/>
                        </a:rPr>
                        <a:t>AE Bacino proprio &lt; 10.000 e AE Bacino proprio &lt; AE (Bacino totale)/2</a:t>
                      </a:r>
                    </a:p>
                  </a:txBody>
                  <a:tcPr marL="5912" marR="5912" marT="59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it-IT" sz="1350" b="0" i="0" u="none" strike="noStrike" dirty="0">
                          <a:solidFill>
                            <a:srgbClr val="000000"/>
                          </a:solidFill>
                          <a:effectLst/>
                          <a:latin typeface="Calibri" panose="020F0502020204030204" pitchFamily="34" charset="0"/>
                        </a:rPr>
                        <a:t>AE Bacino proprio &lt; 10.000 e AE Bacino proprio &gt; AE (Bacino  totale)/2</a:t>
                      </a:r>
                    </a:p>
                  </a:txBody>
                  <a:tcPr marL="5912" marR="5912" marT="59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6920979"/>
                  </a:ext>
                </a:extLst>
              </a:tr>
              <a:tr h="1046449">
                <a:tc>
                  <a:txBody>
                    <a:bodyPr/>
                    <a:lstStyle/>
                    <a:p>
                      <a:pPr algn="l" fontAlgn="b"/>
                      <a:endParaRPr lang="it-IT" sz="1350" b="0" i="0" u="none" strike="noStrike" dirty="0">
                        <a:solidFill>
                          <a:srgbClr val="000000"/>
                        </a:solidFill>
                        <a:effectLst/>
                        <a:latin typeface="Calibri" panose="020F0502020204030204" pitchFamily="34" charset="0"/>
                      </a:endParaRPr>
                    </a:p>
                  </a:txBody>
                  <a:tcPr marL="5912" marR="5912" marT="5912" marB="0" anchor="b">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it-IT" sz="1350" b="0" i="0" u="none" strike="noStrike" dirty="0">
                          <a:solidFill>
                            <a:srgbClr val="000000"/>
                          </a:solidFill>
                          <a:effectLst/>
                          <a:latin typeface="Calibri" panose="020F0502020204030204" pitchFamily="34" charset="0"/>
                        </a:rPr>
                        <a:t>Nessun vincolo</a:t>
                      </a:r>
                    </a:p>
                  </a:txBody>
                  <a:tcPr marL="5912" marR="5912" marT="59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it-IT" sz="1350" b="0" i="0" u="none" strike="noStrike" dirty="0">
                          <a:solidFill>
                            <a:srgbClr val="000000"/>
                          </a:solidFill>
                          <a:effectLst/>
                          <a:latin typeface="Calibri" panose="020F0502020204030204" pitchFamily="34" charset="0"/>
                        </a:rPr>
                        <a:t> (Qmet</a:t>
                      </a:r>
                      <a:r>
                        <a:rPr lang="it-IT" sz="1350" b="0" i="0" u="none" strike="noStrike" baseline="-25000" dirty="0">
                          <a:solidFill>
                            <a:srgbClr val="000000"/>
                          </a:solidFill>
                          <a:effectLst/>
                          <a:latin typeface="Calibri" panose="020F0502020204030204" pitchFamily="34" charset="0"/>
                        </a:rPr>
                        <a:t>T10 </a:t>
                      </a:r>
                      <a:r>
                        <a:rPr lang="it-IT" sz="1350" b="0" i="0" u="none" strike="noStrike" dirty="0">
                          <a:solidFill>
                            <a:srgbClr val="000000"/>
                          </a:solidFill>
                          <a:effectLst/>
                          <a:latin typeface="Calibri" panose="020F0502020204030204" pitchFamily="34" charset="0"/>
                        </a:rPr>
                        <a:t>portata meteorica - </a:t>
                      </a:r>
                      <a:r>
                        <a:rPr lang="it-IT" sz="1350" b="0" i="0" u="none" strike="noStrike" dirty="0" err="1">
                          <a:solidFill>
                            <a:srgbClr val="000000"/>
                          </a:solidFill>
                          <a:effectLst/>
                          <a:latin typeface="Calibri" panose="020F0502020204030204" pitchFamily="34" charset="0"/>
                        </a:rPr>
                        <a:t>Qfs</a:t>
                      </a:r>
                      <a:r>
                        <a:rPr lang="it-IT" sz="1350" b="0" i="0" u="none" strike="noStrike" dirty="0">
                          <a:solidFill>
                            <a:srgbClr val="000000"/>
                          </a:solidFill>
                          <a:effectLst/>
                          <a:latin typeface="Calibri" panose="020F0502020204030204" pitchFamily="34" charset="0"/>
                        </a:rPr>
                        <a:t> portata di soglia) &lt; </a:t>
                      </a:r>
                      <a:r>
                        <a:rPr lang="it-IT" sz="1350" b="0" i="0" u="none" strike="noStrike" dirty="0" err="1">
                          <a:solidFill>
                            <a:srgbClr val="000000"/>
                          </a:solidFill>
                          <a:effectLst/>
                          <a:latin typeface="Calibri" panose="020F0502020204030204" pitchFamily="34" charset="0"/>
                        </a:rPr>
                        <a:t>Qlim</a:t>
                      </a:r>
                      <a:r>
                        <a:rPr lang="it-IT" sz="1350" b="0" i="0" u="none" strike="noStrike" dirty="0">
                          <a:solidFill>
                            <a:srgbClr val="000000"/>
                          </a:solidFill>
                          <a:effectLst/>
                          <a:latin typeface="Calibri" panose="020F0502020204030204" pitchFamily="34" charset="0"/>
                        </a:rPr>
                        <a:t> = 40 l/s *ha impermeabile</a:t>
                      </a:r>
                    </a:p>
                  </a:txBody>
                  <a:tcPr marL="5912" marR="5912" marT="59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it-IT" sz="1350" b="0" i="0" u="none" strike="noStrike" dirty="0">
                          <a:solidFill>
                            <a:srgbClr val="000000"/>
                          </a:solidFill>
                          <a:effectLst/>
                          <a:latin typeface="Calibri" panose="020F0502020204030204" pitchFamily="34" charset="0"/>
                        </a:rPr>
                        <a:t> (Qmet</a:t>
                      </a:r>
                      <a:r>
                        <a:rPr lang="it-IT" sz="1350" b="0" i="0" u="none" strike="noStrike" baseline="-25000" dirty="0">
                          <a:solidFill>
                            <a:srgbClr val="000000"/>
                          </a:solidFill>
                          <a:effectLst/>
                          <a:latin typeface="Calibri" panose="020F0502020204030204" pitchFamily="34" charset="0"/>
                        </a:rPr>
                        <a:t>T10 </a:t>
                      </a:r>
                      <a:r>
                        <a:rPr lang="it-IT" sz="1350" b="0" i="0" u="none" strike="noStrike" dirty="0">
                          <a:solidFill>
                            <a:srgbClr val="000000"/>
                          </a:solidFill>
                          <a:effectLst/>
                          <a:latin typeface="Calibri" panose="020F0502020204030204" pitchFamily="34" charset="0"/>
                        </a:rPr>
                        <a:t>portata meteorica - </a:t>
                      </a:r>
                      <a:r>
                        <a:rPr lang="it-IT" sz="1350" b="0" i="0" u="none" strike="noStrike" dirty="0" err="1">
                          <a:solidFill>
                            <a:srgbClr val="000000"/>
                          </a:solidFill>
                          <a:effectLst/>
                          <a:latin typeface="Calibri" panose="020F0502020204030204" pitchFamily="34" charset="0"/>
                        </a:rPr>
                        <a:t>Qfs</a:t>
                      </a:r>
                      <a:r>
                        <a:rPr lang="it-IT" sz="1350" b="0" i="0" u="none" strike="noStrike" dirty="0">
                          <a:solidFill>
                            <a:srgbClr val="000000"/>
                          </a:solidFill>
                          <a:effectLst/>
                          <a:latin typeface="Calibri" panose="020F0502020204030204" pitchFamily="34" charset="0"/>
                        </a:rPr>
                        <a:t> portata di soglia) &gt; </a:t>
                      </a:r>
                      <a:r>
                        <a:rPr lang="it-IT" sz="1350" b="0" i="0" u="none" strike="noStrike" dirty="0" err="1">
                          <a:solidFill>
                            <a:srgbClr val="000000"/>
                          </a:solidFill>
                          <a:effectLst/>
                          <a:latin typeface="Calibri" panose="020F0502020204030204" pitchFamily="34" charset="0"/>
                        </a:rPr>
                        <a:t>Qlim</a:t>
                      </a:r>
                      <a:r>
                        <a:rPr lang="it-IT" sz="1350" b="0" i="0" u="none" strike="noStrike" dirty="0">
                          <a:solidFill>
                            <a:srgbClr val="000000"/>
                          </a:solidFill>
                          <a:effectLst/>
                          <a:latin typeface="Calibri" panose="020F0502020204030204" pitchFamily="34" charset="0"/>
                        </a:rPr>
                        <a:t> = 40 l/s *ha impermeabile</a:t>
                      </a:r>
                    </a:p>
                  </a:txBody>
                  <a:tcPr marL="5912" marR="5912" marT="59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it-IT" sz="1350" b="0" i="0" u="none" strike="noStrike" dirty="0">
                          <a:solidFill>
                            <a:srgbClr val="000000"/>
                          </a:solidFill>
                          <a:effectLst/>
                          <a:latin typeface="Calibri" panose="020F0502020204030204" pitchFamily="34" charset="0"/>
                        </a:rPr>
                        <a:t>Nessun vincolo</a:t>
                      </a:r>
                    </a:p>
                  </a:txBody>
                  <a:tcPr marL="5912" marR="5912" marT="59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it-IT" sz="1350" b="0" i="0" u="none" strike="noStrike" dirty="0">
                          <a:solidFill>
                            <a:srgbClr val="000000"/>
                          </a:solidFill>
                          <a:effectLst/>
                          <a:latin typeface="Calibri" panose="020F0502020204030204" pitchFamily="34" charset="0"/>
                        </a:rPr>
                        <a:t>Vasche di </a:t>
                      </a:r>
                      <a:r>
                        <a:rPr lang="it-IT" sz="1350" b="1" i="0" u="none" strike="noStrike" dirty="0">
                          <a:solidFill>
                            <a:srgbClr val="000000"/>
                          </a:solidFill>
                          <a:effectLst/>
                          <a:latin typeface="Calibri" panose="020F0502020204030204" pitchFamily="34" charset="0"/>
                        </a:rPr>
                        <a:t>accumulo</a:t>
                      </a:r>
                      <a:r>
                        <a:rPr lang="it-IT" sz="1350" b="0" i="0" u="none" strike="noStrike" dirty="0">
                          <a:solidFill>
                            <a:srgbClr val="000000"/>
                          </a:solidFill>
                          <a:effectLst/>
                          <a:latin typeface="Calibri" panose="020F0502020204030204" pitchFamily="34" charset="0"/>
                        </a:rPr>
                        <a:t> per contenere le acque sfiorate da rilanciare in fognatura entro 48 ore dal termine dell’evento</a:t>
                      </a:r>
                    </a:p>
                  </a:txBody>
                  <a:tcPr marL="5912" marR="5912" marT="591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BE7B9"/>
                    </a:solidFill>
                  </a:tcPr>
                </a:tc>
                <a:extLst>
                  <a:ext uri="{0D108BD9-81ED-4DB2-BD59-A6C34878D82A}">
                    <a16:rowId xmlns:a16="http://schemas.microsoft.com/office/drawing/2014/main" val="3533470375"/>
                  </a:ext>
                </a:extLst>
              </a:tr>
              <a:tr h="851349">
                <a:tc>
                  <a:txBody>
                    <a:bodyPr/>
                    <a:lstStyle/>
                    <a:p>
                      <a:pPr algn="l" fontAlgn="b"/>
                      <a:endParaRPr lang="it-IT" sz="1350" b="0" i="0" u="none" strike="noStrike" dirty="0">
                        <a:solidFill>
                          <a:srgbClr val="000000"/>
                        </a:solidFill>
                        <a:effectLst/>
                        <a:latin typeface="Calibri" panose="020F0502020204030204" pitchFamily="34" charset="0"/>
                      </a:endParaRPr>
                    </a:p>
                  </a:txBody>
                  <a:tcPr marL="5912" marR="5912" marT="591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it-IT" sz="1350" b="0" i="0" u="none" strike="noStrike" dirty="0">
                        <a:solidFill>
                          <a:srgbClr val="000000"/>
                        </a:solidFill>
                        <a:effectLst/>
                        <a:latin typeface="Calibri" panose="020F0502020204030204" pitchFamily="34" charset="0"/>
                      </a:endParaRPr>
                    </a:p>
                  </a:txBody>
                  <a:tcPr marL="5912" marR="5912" marT="5912" marB="0" anchor="b">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it-IT" sz="1350" b="0" i="0" u="none" strike="noStrike" dirty="0">
                          <a:solidFill>
                            <a:srgbClr val="000000"/>
                          </a:solidFill>
                          <a:effectLst/>
                          <a:latin typeface="Calibri" panose="020F0502020204030204" pitchFamily="34" charset="0"/>
                        </a:rPr>
                        <a:t>Nessun vincolo</a:t>
                      </a:r>
                    </a:p>
                  </a:txBody>
                  <a:tcPr marL="5912" marR="5912" marT="59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it-IT" sz="1350" b="0" i="0" u="none" strike="noStrike" dirty="0">
                          <a:solidFill>
                            <a:srgbClr val="000000"/>
                          </a:solidFill>
                          <a:effectLst/>
                          <a:latin typeface="Calibri" panose="020F0502020204030204" pitchFamily="34" charset="0"/>
                        </a:rPr>
                        <a:t>vasca di </a:t>
                      </a:r>
                      <a:r>
                        <a:rPr lang="it-IT" sz="1350" b="1" i="0" u="none" strike="noStrike" dirty="0">
                          <a:solidFill>
                            <a:srgbClr val="000000"/>
                          </a:solidFill>
                          <a:effectLst/>
                          <a:latin typeface="Calibri" panose="020F0502020204030204" pitchFamily="34" charset="0"/>
                        </a:rPr>
                        <a:t>laminazione</a:t>
                      </a:r>
                      <a:r>
                        <a:rPr lang="it-IT" sz="1350" b="0" i="0" u="none" strike="noStrike" dirty="0">
                          <a:solidFill>
                            <a:srgbClr val="000000"/>
                          </a:solidFill>
                          <a:effectLst/>
                          <a:latin typeface="Calibri" panose="020F0502020204030204" pitchFamily="34" charset="0"/>
                        </a:rPr>
                        <a:t> per contenere temporaneamente eccesso di portata prima del ricettore terminale</a:t>
                      </a:r>
                    </a:p>
                  </a:txBody>
                  <a:tcPr marL="5912" marR="5912" marT="59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l" fontAlgn="b"/>
                      <a:endParaRPr lang="it-IT" sz="1350" b="0" i="0" u="none" strike="noStrike" dirty="0">
                        <a:solidFill>
                          <a:srgbClr val="000000"/>
                        </a:solidFill>
                        <a:effectLst/>
                        <a:latin typeface="Calibri" panose="020F0502020204030204" pitchFamily="34" charset="0"/>
                      </a:endParaRPr>
                    </a:p>
                  </a:txBody>
                  <a:tcPr marL="5912" marR="5912" marT="5912"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it-IT" sz="1350" b="0" i="0" u="none" strike="noStrike" dirty="0">
                        <a:solidFill>
                          <a:srgbClr val="000000"/>
                        </a:solidFill>
                        <a:effectLst/>
                        <a:latin typeface="Calibri" panose="020F0502020204030204" pitchFamily="34" charset="0"/>
                      </a:endParaRPr>
                    </a:p>
                  </a:txBody>
                  <a:tcPr marL="5912" marR="5912" marT="591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9429138"/>
                  </a:ext>
                </a:extLst>
              </a:tr>
            </a:tbl>
          </a:graphicData>
        </a:graphic>
      </p:graphicFrame>
    </p:spTree>
    <p:extLst>
      <p:ext uri="{BB962C8B-B14F-4D97-AF65-F5344CB8AC3E}">
        <p14:creationId xmlns:p14="http://schemas.microsoft.com/office/powerpoint/2010/main" val="231486396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1039"/>
          <p:cNvSpPr>
            <a:spLocks noGrp="1" noChangeArrowheads="1"/>
          </p:cNvSpPr>
          <p:nvPr>
            <p:ph type="body" idx="1"/>
          </p:nvPr>
        </p:nvSpPr>
        <p:spPr bwMode="auto">
          <a:xfrm>
            <a:off x="377819" y="764704"/>
            <a:ext cx="8388362" cy="52147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it-IT" sz="1800" b="1" dirty="0">
                <a:ln w="18415" cmpd="sng">
                  <a:noFill/>
                  <a:prstDash val="solid"/>
                </a:ln>
                <a:solidFill>
                  <a:srgbClr val="0070C0"/>
                </a:solidFill>
                <a:latin typeface="Arial" panose="020B0604020202020204" pitchFamily="34" charset="0"/>
                <a:cs typeface="Arial" panose="020B0604020202020204" pitchFamily="34" charset="0"/>
              </a:rPr>
              <a:t>Macro-indicatore Qualità Tecnica ARERA </a:t>
            </a:r>
          </a:p>
          <a:p>
            <a:pPr algn="ctr"/>
            <a:r>
              <a:rPr lang="it-IT" sz="1400" b="1" dirty="0">
                <a:ln w="18415" cmpd="sng">
                  <a:noFill/>
                  <a:prstDash val="solid"/>
                </a:ln>
                <a:solidFill>
                  <a:srgbClr val="0070C0"/>
                </a:solidFill>
                <a:latin typeface="Arial" panose="020B0604020202020204" pitchFamily="34" charset="0"/>
                <a:cs typeface="Arial" panose="020B0604020202020204" pitchFamily="34" charset="0"/>
              </a:rPr>
              <a:t>M4 - Adeguatezza del sistema fognario</a:t>
            </a:r>
          </a:p>
          <a:p>
            <a:pPr algn="just">
              <a:spcBef>
                <a:spcPts val="0"/>
              </a:spcBef>
              <a:spcAft>
                <a:spcPts val="0"/>
              </a:spcAft>
              <a:buFontTx/>
              <a:buChar char="-"/>
            </a:pPr>
            <a:endParaRPr lang="it-IT" sz="1800" dirty="0">
              <a:latin typeface="Calibri" panose="020F0502020204030204" pitchFamily="34" charset="0"/>
              <a:ea typeface="Times New Roman"/>
              <a:cs typeface="Calibri" panose="020F0502020204030204" pitchFamily="34" charset="0"/>
            </a:endParaRPr>
          </a:p>
          <a:p>
            <a:pPr marL="0" indent="0" algn="just">
              <a:spcBef>
                <a:spcPts val="0"/>
              </a:spcBef>
              <a:spcAft>
                <a:spcPts val="0"/>
              </a:spcAft>
            </a:pPr>
            <a:r>
              <a:rPr lang="it-IT" sz="1600" dirty="0">
                <a:latin typeface="Calibri" panose="020F0502020204030204" pitchFamily="34" charset="0"/>
                <a:ea typeface="Times New Roman"/>
                <a:cs typeface="Calibri" panose="020F0502020204030204" pitchFamily="34" charset="0"/>
              </a:rPr>
              <a:t>In ottemperanza alla </a:t>
            </a:r>
            <a:r>
              <a:rPr lang="it-IT" sz="1600" b="1" dirty="0">
                <a:latin typeface="Calibri" panose="020F0502020204030204" pitchFamily="34" charset="0"/>
                <a:ea typeface="Times New Roman"/>
                <a:cs typeface="Calibri" panose="020F0502020204030204" pitchFamily="34" charset="0"/>
              </a:rPr>
              <a:t>Regolazione della Qualità Tecnica </a:t>
            </a:r>
            <a:r>
              <a:rPr lang="it-IT" sz="1600" dirty="0">
                <a:latin typeface="Calibri" panose="020F0502020204030204" pitchFamily="34" charset="0"/>
                <a:ea typeface="Times New Roman"/>
                <a:cs typeface="Calibri" panose="020F0502020204030204" pitchFamily="34" charset="0"/>
              </a:rPr>
              <a:t>del SII - </a:t>
            </a:r>
            <a:r>
              <a:rPr lang="it-IT" sz="1600" b="1" dirty="0">
                <a:latin typeface="Calibri" panose="020F0502020204030204" pitchFamily="34" charset="0"/>
                <a:ea typeface="Times New Roman"/>
                <a:cs typeface="Calibri" panose="020F0502020204030204" pitchFamily="34" charset="0"/>
              </a:rPr>
              <a:t>RQTI</a:t>
            </a:r>
            <a:r>
              <a:rPr lang="it-IT" sz="1600" dirty="0">
                <a:latin typeface="Calibri" panose="020F0502020204030204" pitchFamily="34" charset="0"/>
                <a:ea typeface="Times New Roman"/>
                <a:cs typeface="Calibri" panose="020F0502020204030204" pitchFamily="34" charset="0"/>
              </a:rPr>
              <a:t> approvata dall’ARERA con deliberazione 917/2017/R/</a:t>
            </a:r>
            <a:r>
              <a:rPr lang="it-IT" sz="1600" dirty="0" err="1">
                <a:latin typeface="Calibri" panose="020F0502020204030204" pitchFamily="34" charset="0"/>
                <a:ea typeface="Times New Roman"/>
                <a:cs typeface="Calibri" panose="020F0502020204030204" pitchFamily="34" charset="0"/>
              </a:rPr>
              <a:t>idr</a:t>
            </a:r>
            <a:r>
              <a:rPr lang="it-IT" sz="1600" dirty="0">
                <a:latin typeface="Calibri" panose="020F0502020204030204" pitchFamily="34" charset="0"/>
                <a:ea typeface="Times New Roman"/>
                <a:cs typeface="Calibri" panose="020F0502020204030204" pitchFamily="34" charset="0"/>
              </a:rPr>
              <a:t>, al fine di definire l’adeguatezza del sistema fognario, per ciascun Gestore sono determinati i seguenti indicatori:</a:t>
            </a:r>
          </a:p>
          <a:p>
            <a:pPr marL="0" indent="0" algn="just">
              <a:spcBef>
                <a:spcPts val="0"/>
              </a:spcBef>
              <a:spcAft>
                <a:spcPts val="0"/>
              </a:spcAft>
            </a:pPr>
            <a:endParaRPr lang="it-IT" sz="1600" dirty="0">
              <a:latin typeface="Calibri" panose="020F0502020204030204" pitchFamily="34" charset="0"/>
              <a:ea typeface="Times New Roman"/>
              <a:cs typeface="Calibri" panose="020F0502020204030204" pitchFamily="34" charset="0"/>
            </a:endParaRPr>
          </a:p>
          <a:p>
            <a:pPr marL="285750" indent="-285750" algn="just">
              <a:spcBef>
                <a:spcPts val="0"/>
              </a:spcBef>
              <a:spcAft>
                <a:spcPts val="0"/>
              </a:spcAft>
              <a:buFont typeface="Arial" panose="020B0604020202020204" pitchFamily="34" charset="0"/>
              <a:buChar char="•"/>
            </a:pPr>
            <a:r>
              <a:rPr lang="it-IT" sz="1600" dirty="0">
                <a:latin typeface="Calibri" panose="020F0502020204030204" pitchFamily="34" charset="0"/>
                <a:ea typeface="Times New Roman"/>
                <a:cs typeface="Calibri" panose="020F0502020204030204" pitchFamily="34" charset="0"/>
              </a:rPr>
              <a:t>M4a: frequenza degli allagamenti e/o sversamenti da fognatura</a:t>
            </a:r>
          </a:p>
          <a:p>
            <a:pPr marL="285750" indent="-285750" algn="just">
              <a:spcBef>
                <a:spcPts val="0"/>
              </a:spcBef>
              <a:spcAft>
                <a:spcPts val="0"/>
              </a:spcAft>
              <a:buFont typeface="Arial" panose="020B0604020202020204" pitchFamily="34" charset="0"/>
              <a:buChar char="•"/>
            </a:pPr>
            <a:r>
              <a:rPr lang="it-IT" sz="1600" dirty="0">
                <a:latin typeface="Calibri" panose="020F0502020204030204" pitchFamily="34" charset="0"/>
                <a:ea typeface="Times New Roman"/>
                <a:cs typeface="Calibri" panose="020F0502020204030204" pitchFamily="34" charset="0"/>
              </a:rPr>
              <a:t>M4b: adeguatezza normativa degli scaricatori di piena</a:t>
            </a:r>
          </a:p>
          <a:p>
            <a:pPr marL="285750" indent="-285750" algn="just">
              <a:spcBef>
                <a:spcPts val="0"/>
              </a:spcBef>
              <a:spcAft>
                <a:spcPts val="0"/>
              </a:spcAft>
              <a:buFont typeface="Arial" panose="020B0604020202020204" pitchFamily="34" charset="0"/>
              <a:buChar char="•"/>
            </a:pPr>
            <a:r>
              <a:rPr lang="it-IT" sz="1600" dirty="0">
                <a:latin typeface="Calibri" panose="020F0502020204030204" pitchFamily="34" charset="0"/>
                <a:ea typeface="Times New Roman"/>
                <a:cs typeface="Calibri" panose="020F0502020204030204" pitchFamily="34" charset="0"/>
              </a:rPr>
              <a:t>M4c: controllo degli scaricatori di piena</a:t>
            </a:r>
          </a:p>
          <a:p>
            <a:pPr marL="0" indent="0" algn="just">
              <a:spcBef>
                <a:spcPts val="0"/>
              </a:spcBef>
              <a:spcAft>
                <a:spcPts val="0"/>
              </a:spcAft>
            </a:pPr>
            <a:endParaRPr lang="it-IT" sz="1600" dirty="0">
              <a:latin typeface="Calibri" panose="020F0502020204030204" pitchFamily="34" charset="0"/>
              <a:ea typeface="Times New Roman"/>
              <a:cs typeface="Calibri" panose="020F0502020204030204" pitchFamily="34" charset="0"/>
            </a:endParaRPr>
          </a:p>
          <a:p>
            <a:pPr marL="0" indent="0" algn="just">
              <a:spcBef>
                <a:spcPts val="0"/>
              </a:spcBef>
              <a:spcAft>
                <a:spcPts val="0"/>
              </a:spcAft>
            </a:pPr>
            <a:r>
              <a:rPr lang="it-IT" sz="1600" dirty="0">
                <a:latin typeface="Calibri" panose="020F0502020204030204" pitchFamily="34" charset="0"/>
                <a:ea typeface="Times New Roman"/>
                <a:cs typeface="Calibri" panose="020F0502020204030204" pitchFamily="34" charset="0"/>
              </a:rPr>
              <a:t>L’adeguatezza degli scaricatori di piena (sfioratori) alla normativa vigente (indicatore M4b) è determinata dall’incidenza degli scaricatori che non risultano proporzionati per attivarsi esclusivamente in corrispondenza di una </a:t>
            </a:r>
            <a:r>
              <a:rPr lang="it-IT" sz="1600" b="1" u="sng" dirty="0">
                <a:latin typeface="Calibri" panose="020F0502020204030204" pitchFamily="34" charset="0"/>
                <a:ea typeface="Times New Roman"/>
                <a:cs typeface="Calibri" panose="020F0502020204030204" pitchFamily="34" charset="0"/>
              </a:rPr>
              <a:t>portata di inizio sfioro superiore alla portata di acqua nera diluita da trattare nel depuratore</a:t>
            </a:r>
            <a:r>
              <a:rPr lang="it-IT" sz="1600" dirty="0">
                <a:latin typeface="Calibri" panose="020F0502020204030204" pitchFamily="34" charset="0"/>
                <a:ea typeface="Times New Roman"/>
                <a:cs typeface="Calibri" panose="020F0502020204030204" pitchFamily="34" charset="0"/>
              </a:rPr>
              <a:t> stabilita dalle vigenti disposizioni contenute nei Piani di Tutela delle Acque di riferimento o da specifici regolamenti regionali.</a:t>
            </a:r>
          </a:p>
          <a:p>
            <a:pPr marL="0" indent="0" algn="just">
              <a:spcBef>
                <a:spcPts val="0"/>
              </a:spcBef>
              <a:spcAft>
                <a:spcPts val="0"/>
              </a:spcAft>
            </a:pPr>
            <a:endParaRPr lang="it-IT" sz="1600" dirty="0">
              <a:latin typeface="Calibri" panose="020F0502020204030204" pitchFamily="34" charset="0"/>
              <a:ea typeface="Times New Roman"/>
              <a:cs typeface="Calibri" panose="020F0502020204030204" pitchFamily="34" charset="0"/>
            </a:endParaRPr>
          </a:p>
          <a:p>
            <a:pPr marL="0" indent="0" algn="just">
              <a:spcBef>
                <a:spcPts val="0"/>
              </a:spcBef>
              <a:spcAft>
                <a:spcPts val="0"/>
              </a:spcAft>
            </a:pPr>
            <a:r>
              <a:rPr lang="it-IT" sz="1600" dirty="0">
                <a:latin typeface="Calibri" panose="020F0502020204030204" pitchFamily="34" charset="0"/>
                <a:ea typeface="Times New Roman"/>
                <a:cs typeface="Calibri" panose="020F0502020204030204" pitchFamily="34" charset="0"/>
              </a:rPr>
              <a:t>Gli scaricatori presenti sul territorio sono stati sottoposti a verifica ai sensi del Regolamento Regione Lombardia n 6/2019, sulla base dei volumi di acqua da </a:t>
            </a:r>
            <a:r>
              <a:rPr kumimoji="0" lang="it-IT" altLang="it-IT" sz="1600" b="1" i="0" u="none" strike="noStrike" kern="0" cap="none" spc="0" normalizeH="0" baseline="0" noProof="0" dirty="0">
                <a:ln>
                  <a:noFill/>
                </a:ln>
                <a:solidFill>
                  <a:srgbClr val="31B6FD">
                    <a:lumMod val="75000"/>
                  </a:srgbClr>
                </a:solidFill>
                <a:effectLst/>
                <a:uLnTx/>
                <a:uFillTx/>
                <a:latin typeface="Calibri" panose="020F0502020204030204" pitchFamily="34" charset="0"/>
                <a:ea typeface="+mn-ea"/>
                <a:cs typeface="Calibri" panose="020F0502020204030204" pitchFamily="34" charset="0"/>
              </a:rPr>
              <a:t>SOTTOPORRE A TRATTAMENTO IN TEMPO DI PIOGGIA </a:t>
            </a:r>
            <a:r>
              <a:rPr lang="it-IT" sz="1600" dirty="0">
                <a:latin typeface="Calibri" panose="020F0502020204030204" pitchFamily="34" charset="0"/>
                <a:ea typeface="Times New Roman"/>
                <a:cs typeface="Calibri" panose="020F0502020204030204" pitchFamily="34" charset="0"/>
              </a:rPr>
              <a:t>corrispondente ad un apporto di </a:t>
            </a:r>
            <a:r>
              <a:rPr lang="it-IT" altLang="it-IT" sz="1600" b="1" dirty="0">
                <a:solidFill>
                  <a:schemeClr val="accent1"/>
                </a:solidFill>
                <a:latin typeface="Calibri" panose="020F0502020204030204" pitchFamily="34" charset="0"/>
                <a:cs typeface="Calibri" panose="020F0502020204030204" pitchFamily="34" charset="0"/>
              </a:rPr>
              <a:t>750 l/A.E. giorno </a:t>
            </a:r>
            <a:endParaRPr lang="it-IT" sz="1600" dirty="0">
              <a:latin typeface="Calibri" panose="020F0502020204030204" pitchFamily="34" charset="0"/>
              <a:ea typeface="Times New Roman"/>
              <a:cs typeface="Calibri" panose="020F0502020204030204" pitchFamily="34" charset="0"/>
            </a:endParaRPr>
          </a:p>
          <a:p>
            <a:pPr algn="just">
              <a:spcBef>
                <a:spcPts val="0"/>
              </a:spcBef>
              <a:spcAft>
                <a:spcPts val="0"/>
              </a:spcAft>
              <a:buFontTx/>
              <a:buChar char="-"/>
            </a:pPr>
            <a:endParaRPr lang="it-IT" sz="1800" dirty="0">
              <a:latin typeface="Calibri" panose="020F0502020204030204" pitchFamily="34" charset="0"/>
              <a:ea typeface="Times New Roman"/>
              <a:cs typeface="Calibri" panose="020F0502020204030204" pitchFamily="34" charset="0"/>
            </a:endParaRPr>
          </a:p>
        </p:txBody>
      </p:sp>
    </p:spTree>
    <p:extLst>
      <p:ext uri="{BB962C8B-B14F-4D97-AF65-F5344CB8AC3E}">
        <p14:creationId xmlns:p14="http://schemas.microsoft.com/office/powerpoint/2010/main" val="199868517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1039"/>
          <p:cNvSpPr>
            <a:spLocks noGrp="1" noChangeArrowheads="1"/>
          </p:cNvSpPr>
          <p:nvPr>
            <p:ph type="body" idx="1"/>
          </p:nvPr>
        </p:nvSpPr>
        <p:spPr bwMode="auto">
          <a:xfrm>
            <a:off x="542339" y="620688"/>
            <a:ext cx="8388362" cy="3284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it-IT" sz="1400" b="1" dirty="0">
                <a:ln w="18415" cmpd="sng">
                  <a:noFill/>
                  <a:prstDash val="solid"/>
                </a:ln>
                <a:solidFill>
                  <a:srgbClr val="0070C0"/>
                </a:solidFill>
                <a:latin typeface="Arial" panose="020B0604020202020204" pitchFamily="34" charset="0"/>
                <a:cs typeface="Arial" panose="020B0604020202020204" pitchFamily="34" charset="0"/>
              </a:rPr>
              <a:t>Calcolo del macro-indicatore M4 </a:t>
            </a:r>
            <a:r>
              <a:rPr lang="it-IT" sz="1400" b="1" dirty="0" err="1">
                <a:ln w="18415" cmpd="sng">
                  <a:noFill/>
                  <a:prstDash val="solid"/>
                </a:ln>
                <a:solidFill>
                  <a:srgbClr val="0070C0"/>
                </a:solidFill>
                <a:latin typeface="Arial" panose="020B0604020202020204" pitchFamily="34" charset="0"/>
                <a:cs typeface="Arial" panose="020B0604020202020204" pitchFamily="34" charset="0"/>
              </a:rPr>
              <a:t>Uniacque</a:t>
            </a:r>
            <a:r>
              <a:rPr lang="it-IT" sz="1400" b="1" dirty="0">
                <a:ln w="18415" cmpd="sng">
                  <a:noFill/>
                  <a:prstDash val="solid"/>
                </a:ln>
                <a:solidFill>
                  <a:srgbClr val="0070C0"/>
                </a:solidFill>
                <a:latin typeface="Arial" panose="020B0604020202020204" pitchFamily="34" charset="0"/>
                <a:cs typeface="Arial" panose="020B0604020202020204" pitchFamily="34" charset="0"/>
              </a:rPr>
              <a:t> S.p.A.</a:t>
            </a:r>
          </a:p>
          <a:p>
            <a:pPr algn="just">
              <a:spcBef>
                <a:spcPts val="0"/>
              </a:spcBef>
              <a:spcAft>
                <a:spcPts val="0"/>
              </a:spcAft>
              <a:buFontTx/>
              <a:buChar char="-"/>
            </a:pPr>
            <a:endParaRPr lang="it-IT" sz="1800" dirty="0">
              <a:latin typeface="Calibri" panose="020F0502020204030204" pitchFamily="34" charset="0"/>
              <a:ea typeface="Times New Roman"/>
              <a:cs typeface="Calibri" panose="020F0502020204030204" pitchFamily="34" charset="0"/>
            </a:endParaRPr>
          </a:p>
          <a:p>
            <a:pPr algn="just">
              <a:spcBef>
                <a:spcPts val="0"/>
              </a:spcBef>
              <a:spcAft>
                <a:spcPts val="0"/>
              </a:spcAft>
              <a:buFontTx/>
              <a:buChar char="-"/>
            </a:pPr>
            <a:endParaRPr lang="it-IT" sz="1800" dirty="0">
              <a:latin typeface="Calibri" panose="020F0502020204030204" pitchFamily="34" charset="0"/>
              <a:ea typeface="Times New Roman"/>
              <a:cs typeface="Calibri" panose="020F0502020204030204" pitchFamily="34" charset="0"/>
            </a:endParaRPr>
          </a:p>
        </p:txBody>
      </p:sp>
      <p:graphicFrame>
        <p:nvGraphicFramePr>
          <p:cNvPr id="2" name="Tabella 1">
            <a:extLst>
              <a:ext uri="{FF2B5EF4-FFF2-40B4-BE49-F238E27FC236}">
                <a16:creationId xmlns:a16="http://schemas.microsoft.com/office/drawing/2014/main" id="{4CB06CF6-AC40-46A5-B653-ACD781D668CF}"/>
              </a:ext>
            </a:extLst>
          </p:cNvPr>
          <p:cNvGraphicFramePr>
            <a:graphicFrameLocks noGrp="1"/>
          </p:cNvGraphicFramePr>
          <p:nvPr>
            <p:extLst>
              <p:ext uri="{D42A27DB-BD31-4B8C-83A1-F6EECF244321}">
                <p14:modId xmlns:p14="http://schemas.microsoft.com/office/powerpoint/2010/main" val="1957449814"/>
              </p:ext>
            </p:extLst>
          </p:nvPr>
        </p:nvGraphicFramePr>
        <p:xfrm>
          <a:off x="827583" y="1052736"/>
          <a:ext cx="7776865" cy="4204701"/>
        </p:xfrm>
        <a:graphic>
          <a:graphicData uri="http://schemas.openxmlformats.org/drawingml/2006/table">
            <a:tbl>
              <a:tblPr firstRow="1" firstCol="1" bandRow="1"/>
              <a:tblGrid>
                <a:gridCol w="1080121">
                  <a:extLst>
                    <a:ext uri="{9D8B030D-6E8A-4147-A177-3AD203B41FA5}">
                      <a16:colId xmlns:a16="http://schemas.microsoft.com/office/drawing/2014/main" val="3384713853"/>
                    </a:ext>
                  </a:extLst>
                </a:gridCol>
                <a:gridCol w="5112568">
                  <a:extLst>
                    <a:ext uri="{9D8B030D-6E8A-4147-A177-3AD203B41FA5}">
                      <a16:colId xmlns:a16="http://schemas.microsoft.com/office/drawing/2014/main" val="692457029"/>
                    </a:ext>
                  </a:extLst>
                </a:gridCol>
                <a:gridCol w="648072">
                  <a:extLst>
                    <a:ext uri="{9D8B030D-6E8A-4147-A177-3AD203B41FA5}">
                      <a16:colId xmlns:a16="http://schemas.microsoft.com/office/drawing/2014/main" val="1397097593"/>
                    </a:ext>
                  </a:extLst>
                </a:gridCol>
                <a:gridCol w="936104">
                  <a:extLst>
                    <a:ext uri="{9D8B030D-6E8A-4147-A177-3AD203B41FA5}">
                      <a16:colId xmlns:a16="http://schemas.microsoft.com/office/drawing/2014/main" val="4205965617"/>
                    </a:ext>
                  </a:extLst>
                </a:gridCol>
              </a:tblGrid>
              <a:tr h="162055">
                <a:tc>
                  <a:txBody>
                    <a:bodyPr/>
                    <a:lstStyle/>
                    <a:p>
                      <a:pPr algn="ctr">
                        <a:lnSpc>
                          <a:spcPct val="115000"/>
                        </a:lnSpc>
                        <a:spcAft>
                          <a:spcPts val="1000"/>
                        </a:spcAft>
                      </a:pPr>
                      <a:r>
                        <a:rPr lang="it-IT" sz="1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Notazione dato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algn="ctr">
                        <a:lnSpc>
                          <a:spcPct val="115000"/>
                        </a:lnSpc>
                        <a:spcAft>
                          <a:spcPts val="1000"/>
                        </a:spcAft>
                      </a:pPr>
                      <a:r>
                        <a:rPr lang="it-IT"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Descrizione dato</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algn="ctr">
                        <a:lnSpc>
                          <a:spcPct val="115000"/>
                        </a:lnSpc>
                        <a:spcAft>
                          <a:spcPts val="1000"/>
                        </a:spcAft>
                      </a:pPr>
                      <a:r>
                        <a:rPr lang="it-IT"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UdM</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algn="ctr">
                        <a:lnSpc>
                          <a:spcPct val="115000"/>
                        </a:lnSpc>
                        <a:spcAft>
                          <a:spcPts val="1000"/>
                        </a:spcAft>
                      </a:pPr>
                      <a:r>
                        <a:rPr lang="it-IT" sz="1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Valore Anno 2023</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extLst>
                  <a:ext uri="{0D108BD9-81ED-4DB2-BD59-A6C34878D82A}">
                    <a16:rowId xmlns:a16="http://schemas.microsoft.com/office/drawing/2014/main" val="3782467102"/>
                  </a:ext>
                </a:extLst>
              </a:tr>
              <a:tr h="178824">
                <a:tc>
                  <a:txBody>
                    <a:bodyPr/>
                    <a:lstStyle/>
                    <a:p>
                      <a:pPr algn="ct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Lm</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Lunghezza totale della rete di fognatura mista (esclusi gli allacci)</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km</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4.417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980521793"/>
                  </a:ext>
                </a:extLst>
              </a:tr>
              <a:tr h="178824">
                <a:tc>
                  <a:txBody>
                    <a:bodyPr/>
                    <a:lstStyle/>
                    <a:p>
                      <a:pPr algn="ct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Lb</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Lunghezza totale della rete di fognatura bianca (esclusi gli allacci)</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km</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398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383212097"/>
                  </a:ext>
                </a:extLst>
              </a:tr>
              <a:tr h="178824">
                <a:tc>
                  <a:txBody>
                    <a:bodyPr/>
                    <a:lstStyle/>
                    <a:p>
                      <a:pPr algn="ct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Ln</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Lunghezza totale della rete di fognatura nera (esclusi gli allacci)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km</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386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181258204"/>
                  </a:ext>
                </a:extLst>
              </a:tr>
              <a:tr h="178824">
                <a:tc>
                  <a:txBody>
                    <a:bodyPr/>
                    <a:lstStyle/>
                    <a:p>
                      <a:pPr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Lf</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Lunghezza totale della rete fognaria principale (esclusi gli allacci)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km</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5.201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701727277"/>
                  </a:ext>
                </a:extLst>
              </a:tr>
              <a:tr h="268236">
                <a:tc>
                  <a:txBody>
                    <a:bodyPr/>
                    <a:lstStyle/>
                    <a:p>
                      <a:pPr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a:t>
                      </a:r>
                      <a:r>
                        <a:rPr lang="it-IT"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Numero di episodi di allagamento da fognatura mista che hanno determinato situazioni di disagio o di pericolo</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88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948345983"/>
                  </a:ext>
                </a:extLst>
              </a:tr>
              <a:tr h="268236">
                <a:tc>
                  <a:txBody>
                    <a:bodyPr/>
                    <a:lstStyle/>
                    <a:p>
                      <a:pPr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a:t>
                      </a:r>
                      <a:r>
                        <a:rPr lang="it-IT"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Numero di episodi di allagamento da fognatura bianca che hanno determinato situazioni di disagio o di pericolo</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431180890"/>
                  </a:ext>
                </a:extLst>
              </a:tr>
              <a:tr h="178824">
                <a:tc>
                  <a:txBody>
                    <a:bodyPr/>
                    <a:lstStyle/>
                    <a:p>
                      <a:pPr algn="ctr">
                        <a:lnSpc>
                          <a:spcPct val="115000"/>
                        </a:lnSpc>
                        <a:spcAft>
                          <a:spcPts val="1000"/>
                        </a:spcAft>
                      </a:pPr>
                      <a:r>
                        <a:rPr lang="it-IT"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Svers</a:t>
                      </a:r>
                      <a:r>
                        <a:rPr lang="it-IT" sz="1000"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Numero di episodi di sversamento da fognatura nera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133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19511570"/>
                  </a:ext>
                </a:extLst>
              </a:tr>
              <a:tr h="178824">
                <a:tc>
                  <a:txBody>
                    <a:bodyPr/>
                    <a:lstStyle/>
                    <a:p>
                      <a:pPr algn="ctr">
                        <a:lnSpc>
                          <a:spcPct val="115000"/>
                        </a:lnSpc>
                        <a:spcAft>
                          <a:spcPts val="1000"/>
                        </a:spcAft>
                      </a:pP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M4a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1000"/>
                        </a:spcAft>
                      </a:pP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Frequenza allagamenti e/o sversamenti da fognatura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n./100 km</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4,518</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81188939"/>
                  </a:ext>
                </a:extLst>
              </a:tr>
              <a:tr h="178824">
                <a:tc>
                  <a:txBody>
                    <a:bodyPr/>
                    <a:lstStyle/>
                    <a:p>
                      <a:pPr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NScar</a:t>
                      </a:r>
                      <a:r>
                        <a:rPr lang="it-IT"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Numero totale di scaricatori di piena gestiti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2.575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82159771"/>
                  </a:ext>
                </a:extLst>
              </a:tr>
              <a:tr h="268236">
                <a:tc>
                  <a:txBody>
                    <a:bodyPr/>
                    <a:lstStyle/>
                    <a:p>
                      <a:pPr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Nscar</a:t>
                      </a:r>
                      <a:r>
                        <a:rPr lang="it-IT"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norm</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1000"/>
                        </a:spcAft>
                      </a:pPr>
                      <a:r>
                        <a:rPr lang="it-IT" sz="1000" dirty="0">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Numero di scaricatori di piena conformi alla normativa vigente o, in assenza di normativa locale, conformi alla condizione di cui al comma 16.1 lett. b) della RQTI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2.294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647336672"/>
                  </a:ext>
                </a:extLst>
              </a:tr>
              <a:tr h="178824">
                <a:tc>
                  <a:txBody>
                    <a:bodyPr/>
                    <a:lstStyle/>
                    <a:p>
                      <a:pPr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Nscar</a:t>
                      </a:r>
                      <a:r>
                        <a:rPr lang="it-IT"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rich</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D9D9D9"/>
                    </a:solidFill>
                  </a:tcPr>
                </a:tc>
                <a:tc>
                  <a:txBody>
                    <a:bodyPr/>
                    <a:lstStyle/>
                    <a:p>
                      <a:pP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Numero di scaricatori di piena richiesti dall'Autorità competente e non ancora realizzati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CC"/>
                    </a:solidFill>
                  </a:tcPr>
                </a:tc>
                <a:extLst>
                  <a:ext uri="{0D108BD9-81ED-4DB2-BD59-A6C34878D82A}">
                    <a16:rowId xmlns:a16="http://schemas.microsoft.com/office/drawing/2014/main" val="3887635575"/>
                  </a:ext>
                </a:extLst>
              </a:tr>
              <a:tr h="178824">
                <a:tc>
                  <a:txBody>
                    <a:bodyPr/>
                    <a:lstStyle/>
                    <a:p>
                      <a:pPr algn="ctr">
                        <a:lnSpc>
                          <a:spcPct val="115000"/>
                        </a:lnSpc>
                        <a:spcAft>
                          <a:spcPts val="1000"/>
                        </a:spcAft>
                      </a:pP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M4b</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28575" cap="flat" cmpd="sng" algn="ctr">
                      <a:solidFill>
                        <a:srgbClr val="FF0000"/>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15000"/>
                        </a:lnSpc>
                        <a:spcAft>
                          <a:spcPts val="1000"/>
                        </a:spcAft>
                      </a:pP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Adeguatezza normativa degli scaricatori di piena (% non adeguati)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lnSpc>
                          <a:spcPct val="115000"/>
                        </a:lnSpc>
                        <a:spcAft>
                          <a:spcPts val="1000"/>
                        </a:spcAft>
                      </a:pP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a:lnSpc>
                          <a:spcPct val="115000"/>
                        </a:lnSpc>
                        <a:spcAft>
                          <a:spcPts val="1000"/>
                        </a:spcAft>
                      </a:pP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10,9%</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no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484500520"/>
                  </a:ext>
                </a:extLst>
              </a:tr>
              <a:tr h="268236">
                <a:tc>
                  <a:txBody>
                    <a:bodyPr/>
                    <a:lstStyle/>
                    <a:p>
                      <a:pPr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Nscar</a:t>
                      </a:r>
                      <a:r>
                        <a:rPr lang="it-IT"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ctrl</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Numero di scaricatori soggetti ad ispezione e/o dotati di sistemi di rilevamento automatico delle attivazioni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2.548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328240850"/>
                  </a:ext>
                </a:extLst>
              </a:tr>
              <a:tr h="178824">
                <a:tc>
                  <a:txBody>
                    <a:bodyPr/>
                    <a:lstStyle/>
                    <a:p>
                      <a:pPr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Nscar</a:t>
                      </a:r>
                      <a:r>
                        <a:rPr lang="it-IT"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isp</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Numero di scaricatori soggetti ad ispezione nell'anno</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2.548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333367570"/>
                  </a:ext>
                </a:extLst>
              </a:tr>
              <a:tr h="178824">
                <a:tc>
                  <a:txBody>
                    <a:bodyPr/>
                    <a:lstStyle/>
                    <a:p>
                      <a:pPr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Nscar</a:t>
                      </a:r>
                      <a:r>
                        <a:rPr lang="it-IT"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ril</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Numero di scaricatori dotati di  sistemi di rilevamento automatico delle attivazioni</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258798915"/>
                  </a:ext>
                </a:extLst>
              </a:tr>
              <a:tr h="178824">
                <a:tc>
                  <a:txBody>
                    <a:bodyPr/>
                    <a:lstStyle/>
                    <a:p>
                      <a:pPr algn="ctr">
                        <a:lnSpc>
                          <a:spcPct val="115000"/>
                        </a:lnSpc>
                        <a:spcAft>
                          <a:spcPts val="1000"/>
                        </a:spcAft>
                      </a:pPr>
                      <a:r>
                        <a:rPr lang="it-IT"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M4c</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1000"/>
                        </a:spcAft>
                      </a:pPr>
                      <a:r>
                        <a:rPr lang="it-IT"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Controllo degli scaricatori di piena (% non controllati)</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it-IT"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077775844"/>
                  </a:ext>
                </a:extLst>
              </a:tr>
              <a:tr h="178824">
                <a:tc>
                  <a:txBody>
                    <a:bodyPr/>
                    <a:lstStyle/>
                    <a:p>
                      <a:pPr algn="ctr">
                        <a:lnSpc>
                          <a:spcPct val="115000"/>
                        </a:lnSpc>
                        <a:spcAft>
                          <a:spcPts val="1000"/>
                        </a:spcAft>
                      </a:pPr>
                      <a:r>
                        <a:rPr lang="it-IT"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M4CL</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1000"/>
                        </a:spcAft>
                      </a:pPr>
                      <a:r>
                        <a:rPr lang="it-IT"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Adeguatezza del sistema fognario - Classe di appartenenza</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it-IT"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68411287"/>
                  </a:ext>
                </a:extLst>
              </a:tr>
              <a:tr h="178824">
                <a:tc>
                  <a:txBody>
                    <a:bodyPr/>
                    <a:lstStyle/>
                    <a:p>
                      <a:pPr algn="ctr">
                        <a:lnSpc>
                          <a:spcPct val="115000"/>
                        </a:lnSpc>
                        <a:spcAft>
                          <a:spcPts val="1000"/>
                        </a:spcAft>
                      </a:pPr>
                      <a:r>
                        <a:rPr lang="it-IT"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OB4</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1000"/>
                        </a:spcAft>
                      </a:pP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Adeguatezza del sistema fognario - Obiettivo</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it-IT"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di M4a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799" marR="43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814098760"/>
                  </a:ext>
                </a:extLst>
              </a:tr>
            </a:tbl>
          </a:graphicData>
        </a:graphic>
      </p:graphicFrame>
      <p:sp>
        <p:nvSpPr>
          <p:cNvPr id="5" name="CasellaDiTesto 4">
            <a:extLst>
              <a:ext uri="{FF2B5EF4-FFF2-40B4-BE49-F238E27FC236}">
                <a16:creationId xmlns:a16="http://schemas.microsoft.com/office/drawing/2014/main" id="{0A6D815E-3155-4AC4-80EC-2F5259AD1BDD}"/>
              </a:ext>
            </a:extLst>
          </p:cNvPr>
          <p:cNvSpPr txBox="1"/>
          <p:nvPr/>
        </p:nvSpPr>
        <p:spPr>
          <a:xfrm>
            <a:off x="683568" y="5343799"/>
            <a:ext cx="7920880" cy="954107"/>
          </a:xfrm>
          <a:prstGeom prst="rect">
            <a:avLst/>
          </a:prstGeom>
          <a:noFill/>
        </p:spPr>
        <p:txBody>
          <a:bodyPr wrap="square">
            <a:spAutoFit/>
          </a:bodyPr>
          <a:lstStyle/>
          <a:p>
            <a:pPr algn="just"/>
            <a:r>
              <a:rPr lang="it-IT" sz="1400" dirty="0">
                <a:effectLst/>
                <a:latin typeface="Calibri" panose="020F0502020204030204" pitchFamily="34" charset="0"/>
                <a:ea typeface="Calibri" panose="020F0502020204030204" pitchFamily="34" charset="0"/>
              </a:rPr>
              <a:t>La percentuale potrebbe essere nettamente inferiore: manca un quadro conoscitivo completo sullo stato di conformità degli scaricatori di piena rispetto alla portata da trattare al depuratore (apporto di 750 L/A.E. giorno). Nel corso del 2025 sarà completata la verifica per 278 sfioratori, per questo motivo è stata chiesta una deroga ad ARERA per l’esclusione di M4 dall’applicazione del meccanismo incentivante.</a:t>
            </a:r>
            <a:endParaRPr lang="it-IT" sz="1400" dirty="0"/>
          </a:p>
        </p:txBody>
      </p:sp>
      <p:sp>
        <p:nvSpPr>
          <p:cNvPr id="4" name="Ovale 3">
            <a:extLst>
              <a:ext uri="{FF2B5EF4-FFF2-40B4-BE49-F238E27FC236}">
                <a16:creationId xmlns:a16="http://schemas.microsoft.com/office/drawing/2014/main" id="{D5CB571E-B26C-4540-A093-6109A932DF95}"/>
              </a:ext>
            </a:extLst>
          </p:cNvPr>
          <p:cNvSpPr/>
          <p:nvPr/>
        </p:nvSpPr>
        <p:spPr bwMode="auto">
          <a:xfrm>
            <a:off x="8230007" y="3068960"/>
            <a:ext cx="432048" cy="328499"/>
          </a:xfrm>
          <a:prstGeom prst="ellipse">
            <a:avLst/>
          </a:prstGeom>
          <a:noFill/>
          <a:ln w="2857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6936730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1039"/>
          <p:cNvSpPr>
            <a:spLocks noGrp="1" noChangeArrowheads="1"/>
          </p:cNvSpPr>
          <p:nvPr>
            <p:ph type="body" idx="1"/>
          </p:nvPr>
        </p:nvSpPr>
        <p:spPr bwMode="auto">
          <a:xfrm>
            <a:off x="395536" y="1030671"/>
            <a:ext cx="8388362" cy="52147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spcBef>
                <a:spcPts val="0"/>
              </a:spcBef>
              <a:spcAft>
                <a:spcPts val="0"/>
              </a:spcAft>
              <a:buFontTx/>
              <a:buChar char="-"/>
            </a:pPr>
            <a:endParaRPr lang="it-IT" sz="1800" dirty="0">
              <a:latin typeface="Calibri" panose="020F0502020204030204" pitchFamily="34" charset="0"/>
              <a:ea typeface="Times New Roman"/>
              <a:cs typeface="Calibri" panose="020F0502020204030204" pitchFamily="34" charset="0"/>
            </a:endParaRPr>
          </a:p>
          <a:p>
            <a:pPr algn="just">
              <a:spcBef>
                <a:spcPts val="0"/>
              </a:spcBef>
              <a:spcAft>
                <a:spcPts val="0"/>
              </a:spcAft>
              <a:buFontTx/>
              <a:buChar char="-"/>
            </a:pPr>
            <a:endParaRPr lang="it-IT" sz="1800" dirty="0">
              <a:latin typeface="Calibri" panose="020F0502020204030204" pitchFamily="34" charset="0"/>
              <a:ea typeface="Times New Roman"/>
              <a:cs typeface="Calibri" panose="020F0502020204030204" pitchFamily="34" charset="0"/>
            </a:endParaRPr>
          </a:p>
        </p:txBody>
      </p:sp>
      <p:graphicFrame>
        <p:nvGraphicFramePr>
          <p:cNvPr id="3" name="Tabella 2">
            <a:extLst>
              <a:ext uri="{FF2B5EF4-FFF2-40B4-BE49-F238E27FC236}">
                <a16:creationId xmlns:a16="http://schemas.microsoft.com/office/drawing/2014/main" id="{B636A83E-3812-4E04-8BE2-829A4BFBEDB3}"/>
              </a:ext>
            </a:extLst>
          </p:cNvPr>
          <p:cNvGraphicFramePr>
            <a:graphicFrameLocks noGrp="1"/>
          </p:cNvGraphicFramePr>
          <p:nvPr>
            <p:extLst>
              <p:ext uri="{D42A27DB-BD31-4B8C-83A1-F6EECF244321}">
                <p14:modId xmlns:p14="http://schemas.microsoft.com/office/powerpoint/2010/main" val="2625310164"/>
              </p:ext>
            </p:extLst>
          </p:nvPr>
        </p:nvGraphicFramePr>
        <p:xfrm>
          <a:off x="683568" y="1267320"/>
          <a:ext cx="7920880" cy="4137916"/>
        </p:xfrm>
        <a:graphic>
          <a:graphicData uri="http://schemas.openxmlformats.org/drawingml/2006/table">
            <a:tbl>
              <a:tblPr firstRow="1" firstCol="1" bandRow="1"/>
              <a:tblGrid>
                <a:gridCol w="1294716">
                  <a:extLst>
                    <a:ext uri="{9D8B030D-6E8A-4147-A177-3AD203B41FA5}">
                      <a16:colId xmlns:a16="http://schemas.microsoft.com/office/drawing/2014/main" val="3085931943"/>
                    </a:ext>
                  </a:extLst>
                </a:gridCol>
                <a:gridCol w="4495412">
                  <a:extLst>
                    <a:ext uri="{9D8B030D-6E8A-4147-A177-3AD203B41FA5}">
                      <a16:colId xmlns:a16="http://schemas.microsoft.com/office/drawing/2014/main" val="388010130"/>
                    </a:ext>
                  </a:extLst>
                </a:gridCol>
                <a:gridCol w="844261">
                  <a:extLst>
                    <a:ext uri="{9D8B030D-6E8A-4147-A177-3AD203B41FA5}">
                      <a16:colId xmlns:a16="http://schemas.microsoft.com/office/drawing/2014/main" val="624905516"/>
                    </a:ext>
                  </a:extLst>
                </a:gridCol>
                <a:gridCol w="1286491">
                  <a:extLst>
                    <a:ext uri="{9D8B030D-6E8A-4147-A177-3AD203B41FA5}">
                      <a16:colId xmlns:a16="http://schemas.microsoft.com/office/drawing/2014/main" val="3264654141"/>
                    </a:ext>
                  </a:extLst>
                </a:gridCol>
              </a:tblGrid>
              <a:tr h="107950">
                <a:tc>
                  <a:txBody>
                    <a:bodyPr/>
                    <a:lstStyle/>
                    <a:p>
                      <a:pPr marL="42545" algn="ctr">
                        <a:lnSpc>
                          <a:spcPct val="115000"/>
                        </a:lnSpc>
                        <a:spcAft>
                          <a:spcPts val="1000"/>
                        </a:spcAft>
                      </a:pPr>
                      <a:r>
                        <a:rPr lang="it-IT" sz="1000" b="1" dirty="0">
                          <a:effectLst/>
                          <a:latin typeface="Calibri" panose="020F0502020204030204" pitchFamily="34" charset="0"/>
                          <a:ea typeface="Times New Roman" panose="02020603050405020304" pitchFamily="18" charset="0"/>
                          <a:cs typeface="Calibri" panose="020F0502020204030204" pitchFamily="34" charset="0"/>
                        </a:rPr>
                        <a:t>Notazi</a:t>
                      </a: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one dato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marR="2540">
                        <a:lnSpc>
                          <a:spcPct val="115000"/>
                        </a:lnSpc>
                        <a:spcAft>
                          <a:spcPts val="1000"/>
                        </a:spcAft>
                      </a:pPr>
                      <a:r>
                        <a:rPr lang="it-IT"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Descrizione dato</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marL="1905" algn="ctr">
                        <a:lnSpc>
                          <a:spcPct val="115000"/>
                        </a:lnSpc>
                        <a:spcAft>
                          <a:spcPts val="1000"/>
                        </a:spcAft>
                      </a:pPr>
                      <a:r>
                        <a:rPr lang="it-IT"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UdM</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algn="ctr">
                        <a:lnSpc>
                          <a:spcPct val="115000"/>
                        </a:lnSpc>
                        <a:spcAft>
                          <a:spcPts val="1000"/>
                        </a:spcAft>
                      </a:pPr>
                      <a:r>
                        <a:rPr lang="it-IT"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Valore Anno 2023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616135504"/>
                  </a:ext>
                </a:extLst>
              </a:tr>
              <a:tr h="107950">
                <a:tc>
                  <a:txBody>
                    <a:bodyPr/>
                    <a:lstStyle/>
                    <a:p>
                      <a:pPr marR="635" algn="ct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Lm</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43180">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Lunghezza totale della rete di fognatura mista (esclusi gli allacci)</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3810"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km</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540" algn="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392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863327096"/>
                  </a:ext>
                </a:extLst>
              </a:tr>
              <a:tr h="107950">
                <a:tc>
                  <a:txBody>
                    <a:bodyPr/>
                    <a:lstStyle/>
                    <a:p>
                      <a:pPr marR="635" algn="ct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Lb</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43180">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Lunghezza totale della rete di fognatura bianca (esclusi gli allacci)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3810"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km</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540" algn="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701413813"/>
                  </a:ext>
                </a:extLst>
              </a:tr>
              <a:tr h="107950">
                <a:tc>
                  <a:txBody>
                    <a:bodyPr/>
                    <a:lstStyle/>
                    <a:p>
                      <a:pPr marR="635" algn="ct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Ln</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43180">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Lunghezza totale della rete di fognatura nera (esclusi gli allacci)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3810"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km</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540" algn="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050677319"/>
                  </a:ext>
                </a:extLst>
              </a:tr>
              <a:tr h="107950">
                <a:tc>
                  <a:txBody>
                    <a:bodyPr/>
                    <a:lstStyle/>
                    <a:p>
                      <a:pPr marR="635" algn="ctr">
                        <a:lnSpc>
                          <a:spcPct val="115000"/>
                        </a:lnSpc>
                        <a:spcAft>
                          <a:spcPts val="1000"/>
                        </a:spcAft>
                      </a:pPr>
                      <a:r>
                        <a:rPr lang="it-IT"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Lf</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43180">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Lunghezza totale della rete fognaria principale (esclusi gli allacci)</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3810"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km</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540" algn="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420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204080527"/>
                  </a:ext>
                </a:extLst>
              </a:tr>
              <a:tr h="107950">
                <a:tc>
                  <a:txBody>
                    <a:bodyPr/>
                    <a:lstStyle/>
                    <a:p>
                      <a:pPr marR="1905" algn="ctr">
                        <a:lnSpc>
                          <a:spcPct val="115000"/>
                        </a:lnSpc>
                        <a:spcAft>
                          <a:spcPts val="1000"/>
                        </a:spcAft>
                      </a:pPr>
                      <a:r>
                        <a:rPr lang="it-IT"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a:t>
                      </a:r>
                      <a:r>
                        <a:rPr lang="it-IT" sz="1000"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43180">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Numero di episodi di allagamento da fognatura mista che  hanno determinato situazioni di disagio o di pericolo</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35"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540" algn="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697217050"/>
                  </a:ext>
                </a:extLst>
              </a:tr>
              <a:tr h="107950">
                <a:tc>
                  <a:txBody>
                    <a:bodyPr/>
                    <a:lstStyle/>
                    <a:p>
                      <a:pPr algn="ctr">
                        <a:lnSpc>
                          <a:spcPct val="115000"/>
                        </a:lnSpc>
                        <a:spcAft>
                          <a:spcPts val="1000"/>
                        </a:spcAft>
                      </a:pPr>
                      <a:r>
                        <a:rPr lang="it-IT"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a:t>
                      </a:r>
                      <a:r>
                        <a:rPr lang="it-IT" sz="1000"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43180">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Numero di episodi di allagamento da fognatura bianca che hanno determinato situazioni di disagio o di pericolo</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35"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540" algn="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694116293"/>
                  </a:ext>
                </a:extLst>
              </a:tr>
              <a:tr h="107950">
                <a:tc>
                  <a:txBody>
                    <a:bodyPr/>
                    <a:lstStyle/>
                    <a:p>
                      <a:pPr marR="1905"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Svers</a:t>
                      </a:r>
                      <a:r>
                        <a:rPr lang="it-IT"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43180">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Numero di episodi di sversamento da fognatura nera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35"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540" algn="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886052992"/>
                  </a:ext>
                </a:extLst>
              </a:tr>
              <a:tr h="107950">
                <a:tc>
                  <a:txBody>
                    <a:bodyPr/>
                    <a:lstStyle/>
                    <a:p>
                      <a:pPr marR="635" algn="ctr">
                        <a:lnSpc>
                          <a:spcPct val="115000"/>
                        </a:lnSpc>
                        <a:spcAft>
                          <a:spcPts val="1000"/>
                        </a:spcAft>
                      </a:pPr>
                      <a:r>
                        <a:rPr lang="it-IT"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M4a</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43180">
                        <a:lnSpc>
                          <a:spcPct val="115000"/>
                        </a:lnSpc>
                        <a:spcAft>
                          <a:spcPts val="1000"/>
                        </a:spcAft>
                      </a:pP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Frequenza allagamenti e/o sversamenti da fognatura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905" algn="ctr">
                        <a:lnSpc>
                          <a:spcPct val="115000"/>
                        </a:lnSpc>
                        <a:spcAft>
                          <a:spcPts val="1000"/>
                        </a:spcAft>
                      </a:pPr>
                      <a:r>
                        <a:rPr lang="it-IT"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n./100 km</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540" algn="r">
                        <a:lnSpc>
                          <a:spcPct val="115000"/>
                        </a:lnSpc>
                        <a:spcAft>
                          <a:spcPts val="1000"/>
                        </a:spcAft>
                      </a:pP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0,952</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569231900"/>
                  </a:ext>
                </a:extLst>
              </a:tr>
              <a:tr h="107950">
                <a:tc>
                  <a:txBody>
                    <a:bodyPr/>
                    <a:lstStyle/>
                    <a:p>
                      <a:pPr marL="1270"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NScar</a:t>
                      </a:r>
                      <a:r>
                        <a:rPr lang="it-IT"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43180">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Numero totale di scaricatori di piena gestiti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35" algn="ctr">
                        <a:lnSpc>
                          <a:spcPct val="115000"/>
                        </a:lnSpc>
                        <a:spcAft>
                          <a:spcPts val="1000"/>
                        </a:spcAft>
                      </a:pPr>
                      <a:r>
                        <a:rPr lang="it-IT" sz="1000">
                          <a:effectLst/>
                          <a:latin typeface="Calibri" panose="020F0502020204030204" pitchFamily="34" charset="0"/>
                          <a:ea typeface="Times New Roman" panose="02020603050405020304" pitchFamily="18" charset="0"/>
                          <a:cs typeface="Calibri" panose="020F0502020204030204" pitchFamily="34" charset="0"/>
                        </a:rPr>
                        <a:t>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540" algn="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356494677"/>
                  </a:ext>
                </a:extLst>
              </a:tr>
              <a:tr h="107950">
                <a:tc>
                  <a:txBody>
                    <a:bodyPr/>
                    <a:lstStyle/>
                    <a:p>
                      <a:pPr marR="635"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Nscar</a:t>
                      </a:r>
                      <a:r>
                        <a:rPr lang="it-IT"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norm</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43180">
                        <a:lnSpc>
                          <a:spcPct val="115000"/>
                        </a:lnSpc>
                        <a:spcAft>
                          <a:spcPts val="1000"/>
                        </a:spcAft>
                      </a:pPr>
                      <a:r>
                        <a:rPr lang="it-IT" sz="1000" dirty="0">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Numero di scaricatori di piena conformi alla normativa vigente o, in assenza di normativa locale, conformi alla condizione di cui al comma 16.1 lett. b) della RQTI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35" algn="ctr">
                        <a:lnSpc>
                          <a:spcPct val="115000"/>
                        </a:lnSpc>
                        <a:spcAft>
                          <a:spcPts val="1000"/>
                        </a:spcAft>
                      </a:pPr>
                      <a:r>
                        <a:rPr lang="it-IT" sz="1000" dirty="0">
                          <a:effectLst/>
                          <a:latin typeface="Calibri" panose="020F0502020204030204" pitchFamily="34" charset="0"/>
                          <a:ea typeface="Times New Roman" panose="02020603050405020304" pitchFamily="18" charset="0"/>
                          <a:cs typeface="Calibri" panose="020F0502020204030204" pitchFamily="34" charset="0"/>
                        </a:rPr>
                        <a:t> n.</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540" algn="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487521820"/>
                  </a:ext>
                </a:extLst>
              </a:tr>
              <a:tr h="107950">
                <a:tc>
                  <a:txBody>
                    <a:bodyPr/>
                    <a:lstStyle/>
                    <a:p>
                      <a:pPr marL="1270" algn="ctr">
                        <a:lnSpc>
                          <a:spcPct val="115000"/>
                        </a:lnSpc>
                        <a:spcAft>
                          <a:spcPts val="1000"/>
                        </a:spcAft>
                      </a:pPr>
                      <a:r>
                        <a:rPr lang="it-IT"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Nscar</a:t>
                      </a:r>
                      <a:r>
                        <a:rPr lang="it-IT" sz="1000"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rich</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D9D9D9"/>
                    </a:solidFill>
                  </a:tcPr>
                </a:tc>
                <a:tc>
                  <a:txBody>
                    <a:bodyPr/>
                    <a:lstStyle/>
                    <a:p>
                      <a:pPr marL="43180">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Numero di scaricatori di piena richiesti dall'Autorità competente e non ancora realizzati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D9D9D9"/>
                    </a:solidFill>
                  </a:tcPr>
                </a:tc>
                <a:tc>
                  <a:txBody>
                    <a:bodyPr/>
                    <a:lstStyle/>
                    <a:p>
                      <a:pPr marL="29845" algn="ctr">
                        <a:lnSpc>
                          <a:spcPct val="115000"/>
                        </a:lnSpc>
                        <a:spcAft>
                          <a:spcPts val="1000"/>
                        </a:spcAft>
                      </a:pPr>
                      <a:r>
                        <a:rPr lang="it-IT" sz="1000" dirty="0">
                          <a:effectLst/>
                          <a:latin typeface="Calibri" panose="020F0502020204030204" pitchFamily="34" charset="0"/>
                          <a:ea typeface="Times New Roman" panose="02020603050405020304" pitchFamily="18" charset="0"/>
                          <a:cs typeface="Calibri" panose="020F0502020204030204" pitchFamily="34" charset="0"/>
                        </a:rPr>
                        <a:t> n.</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D9D9D9"/>
                    </a:solidFill>
                  </a:tcPr>
                </a:tc>
                <a:tc>
                  <a:txBody>
                    <a:bodyPr/>
                    <a:lstStyle/>
                    <a:p>
                      <a:pPr marL="2540" algn="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FFFFCC"/>
                    </a:solidFill>
                  </a:tcPr>
                </a:tc>
                <a:extLst>
                  <a:ext uri="{0D108BD9-81ED-4DB2-BD59-A6C34878D82A}">
                    <a16:rowId xmlns:a16="http://schemas.microsoft.com/office/drawing/2014/main" val="1437307160"/>
                  </a:ext>
                </a:extLst>
              </a:tr>
              <a:tr h="234952">
                <a:tc>
                  <a:txBody>
                    <a:bodyPr/>
                    <a:lstStyle/>
                    <a:p>
                      <a:pPr marR="1270" algn="ctr">
                        <a:lnSpc>
                          <a:spcPct val="115000"/>
                        </a:lnSpc>
                        <a:spcAft>
                          <a:spcPts val="1000"/>
                        </a:spcAft>
                      </a:pP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M4b</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28575" cap="flat" cmpd="sng" algn="ctr">
                      <a:solidFill>
                        <a:srgbClr val="FF0000"/>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43180">
                        <a:lnSpc>
                          <a:spcPct val="115000"/>
                        </a:lnSpc>
                        <a:spcAft>
                          <a:spcPts val="1000"/>
                        </a:spcAft>
                      </a:pP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Adeguatezza normativa degli scaricatori di piena (% non adeguati)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635" algn="ctr">
                        <a:lnSpc>
                          <a:spcPct val="115000"/>
                        </a:lnSpc>
                        <a:spcAft>
                          <a:spcPts val="1000"/>
                        </a:spcAft>
                      </a:pPr>
                      <a:r>
                        <a:rPr lang="it-IT" sz="1000" b="1" dirty="0">
                          <a:effectLst/>
                          <a:latin typeface="Calibri" panose="020F0502020204030204" pitchFamily="34" charset="0"/>
                          <a:ea typeface="Times New Roman" panose="02020603050405020304" pitchFamily="18" charset="0"/>
                          <a:cs typeface="Calibri" panose="020F0502020204030204" pitchFamily="34" charset="0"/>
                        </a:rPr>
                        <a:t> %</a:t>
                      </a:r>
                      <a:endParaRPr lang="it-IT"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1905" algn="r">
                        <a:lnSpc>
                          <a:spcPct val="115000"/>
                        </a:lnSpc>
                        <a:spcAft>
                          <a:spcPts val="1000"/>
                        </a:spcAft>
                      </a:pP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no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724307213"/>
                  </a:ext>
                </a:extLst>
              </a:tr>
              <a:tr h="107950">
                <a:tc>
                  <a:txBody>
                    <a:bodyPr/>
                    <a:lstStyle/>
                    <a:p>
                      <a:pPr marL="1270" algn="ctr">
                        <a:lnSpc>
                          <a:spcPct val="115000"/>
                        </a:lnSpc>
                        <a:spcAft>
                          <a:spcPts val="1000"/>
                        </a:spcAft>
                      </a:pPr>
                      <a:r>
                        <a:rPr lang="it-IT"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Nscar</a:t>
                      </a:r>
                      <a:r>
                        <a:rPr lang="it-IT" sz="1000" baseline="-25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ctrl</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43180">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Numero di scaricatori soggetti ad ispezione e/o dotati di sistemi di rilevamento automatico delle attivazioni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35" algn="ctr">
                        <a:lnSpc>
                          <a:spcPct val="115000"/>
                        </a:lnSpc>
                        <a:spcAft>
                          <a:spcPts val="1000"/>
                        </a:spcAft>
                      </a:pPr>
                      <a:r>
                        <a:rPr lang="it-IT" sz="1000" dirty="0">
                          <a:effectLst/>
                          <a:latin typeface="Calibri" panose="020F0502020204030204" pitchFamily="34" charset="0"/>
                          <a:ea typeface="Times New Roman" panose="02020603050405020304" pitchFamily="18" charset="0"/>
                          <a:cs typeface="Calibri" panose="020F0502020204030204" pitchFamily="34" charset="0"/>
                        </a:rPr>
                        <a:t>n.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540" algn="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519236262"/>
                  </a:ext>
                </a:extLst>
              </a:tr>
              <a:tr h="107950">
                <a:tc>
                  <a:txBody>
                    <a:bodyPr/>
                    <a:lstStyle/>
                    <a:p>
                      <a:pPr algn="ctr">
                        <a:lnSpc>
                          <a:spcPct val="115000"/>
                        </a:lnSpc>
                        <a:spcAft>
                          <a:spcPts val="1000"/>
                        </a:spcAft>
                      </a:pP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Nscar</a:t>
                      </a:r>
                      <a:r>
                        <a:rPr lang="it-IT"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isp</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43180">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Numero di scaricatori soggetti ad ispezione nell'anno</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35" algn="ctr">
                        <a:lnSpc>
                          <a:spcPct val="115000"/>
                        </a:lnSpc>
                        <a:spcAft>
                          <a:spcPts val="1000"/>
                        </a:spcAft>
                      </a:pPr>
                      <a:r>
                        <a:rPr lang="it-IT" sz="1000" dirty="0">
                          <a:effectLst/>
                          <a:latin typeface="Calibri" panose="020F0502020204030204" pitchFamily="34" charset="0"/>
                          <a:ea typeface="Times New Roman" panose="02020603050405020304" pitchFamily="18" charset="0"/>
                          <a:cs typeface="Calibri" panose="020F0502020204030204" pitchFamily="34" charset="0"/>
                        </a:rPr>
                        <a:t>n.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540" algn="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462810503"/>
                  </a:ext>
                </a:extLst>
              </a:tr>
              <a:tr h="107950">
                <a:tc>
                  <a:txBody>
                    <a:bodyPr/>
                    <a:lstStyle/>
                    <a:p>
                      <a:pPr algn="ctr"/>
                      <a:r>
                        <a:rPr lang="it-IT"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Nscar</a:t>
                      </a:r>
                      <a:r>
                        <a:rPr lang="it-IT" sz="1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ril</a:t>
                      </a:r>
                      <a:endParaRPr lang="it-IT"/>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43180">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Numero di scaricatori dotati di sistemi di rilevamento automatico delle attivazioni</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35" algn="ctr">
                        <a:lnSpc>
                          <a:spcPct val="115000"/>
                        </a:lnSpc>
                        <a:spcAft>
                          <a:spcPts val="1000"/>
                        </a:spcAft>
                      </a:pPr>
                      <a:r>
                        <a:rPr lang="it-IT" sz="1000" dirty="0">
                          <a:effectLst/>
                          <a:latin typeface="Calibri" panose="020F0502020204030204" pitchFamily="34" charset="0"/>
                          <a:ea typeface="Times New Roman" panose="02020603050405020304" pitchFamily="18" charset="0"/>
                          <a:cs typeface="Calibri" panose="020F0502020204030204" pitchFamily="34" charset="0"/>
                        </a:rPr>
                        <a:t>n.</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540" algn="r">
                        <a:lnSpc>
                          <a:spcPct val="115000"/>
                        </a:lnSpc>
                        <a:spcAft>
                          <a:spcPts val="1000"/>
                        </a:spcAft>
                      </a:pPr>
                      <a:r>
                        <a:rPr lang="it-IT"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70242078"/>
                  </a:ext>
                </a:extLst>
              </a:tr>
              <a:tr h="107950">
                <a:tc>
                  <a:txBody>
                    <a:bodyPr/>
                    <a:lstStyle/>
                    <a:p>
                      <a:pPr algn="ctr"/>
                      <a:r>
                        <a:rPr lang="it-IT"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M4c</a:t>
                      </a:r>
                      <a:endParaRPr lang="it-IT"/>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43180">
                        <a:lnSpc>
                          <a:spcPct val="115000"/>
                        </a:lnSpc>
                        <a:spcAft>
                          <a:spcPts val="1000"/>
                        </a:spcAft>
                      </a:pPr>
                      <a:r>
                        <a:rPr lang="it-IT"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Controllo degli scaricatori di piena (% non controllati)</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35" algn="ctr">
                        <a:lnSpc>
                          <a:spcPct val="115000"/>
                        </a:lnSpc>
                        <a:spcAft>
                          <a:spcPts val="1000"/>
                        </a:spcAft>
                      </a:pPr>
                      <a:r>
                        <a:rPr lang="it-IT" sz="1000" dirty="0">
                          <a:effectLst/>
                          <a:latin typeface="Calibri" panose="020F0502020204030204" pitchFamily="34" charset="0"/>
                          <a:ea typeface="Times New Roman" panose="02020603050405020304" pitchFamily="18" charset="0"/>
                          <a:cs typeface="Calibri" panose="020F0502020204030204" pitchFamily="34" charset="0"/>
                        </a:rPr>
                        <a:t> </a:t>
                      </a:r>
                      <a:r>
                        <a:rPr lang="it-IT" sz="1000" b="1" dirty="0">
                          <a:effectLst/>
                          <a:latin typeface="Calibri" panose="020F0502020204030204" pitchFamily="34" charset="0"/>
                          <a:ea typeface="Times New Roman" panose="02020603050405020304" pitchFamily="18" charset="0"/>
                          <a:cs typeface="Calibri" panose="020F0502020204030204" pitchFamily="34" charset="0"/>
                        </a:rPr>
                        <a:t>%</a:t>
                      </a:r>
                      <a:endParaRPr lang="it-IT"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270" algn="r">
                        <a:lnSpc>
                          <a:spcPct val="115000"/>
                        </a:lnSpc>
                        <a:spcAft>
                          <a:spcPts val="1000"/>
                        </a:spcAft>
                      </a:pP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208204889"/>
                  </a:ext>
                </a:extLst>
              </a:tr>
              <a:tr h="107950">
                <a:tc>
                  <a:txBody>
                    <a:bodyPr/>
                    <a:lstStyle/>
                    <a:p>
                      <a:pPr algn="ctr"/>
                      <a:r>
                        <a:rPr lang="it-IT"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M4CL</a:t>
                      </a:r>
                      <a:endParaRPr lang="it-IT"/>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43180">
                        <a:lnSpc>
                          <a:spcPct val="115000"/>
                        </a:lnSpc>
                        <a:spcAft>
                          <a:spcPts val="1000"/>
                        </a:spcAft>
                      </a:pPr>
                      <a:r>
                        <a:rPr lang="it-IT"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Adeguatezza del sistema fognario - Classe di appartenenza</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905" algn="ctr">
                        <a:lnSpc>
                          <a:spcPct val="115000"/>
                        </a:lnSpc>
                        <a:spcAft>
                          <a:spcPts val="1000"/>
                        </a:spcAft>
                      </a:pPr>
                      <a:r>
                        <a:rPr lang="it-IT" sz="1000" dirty="0">
                          <a:effectLst/>
                          <a:latin typeface="Calibri" panose="020F0502020204030204" pitchFamily="34" charset="0"/>
                          <a:ea typeface="Times New Roman" panose="02020603050405020304" pitchFamily="18" charset="0"/>
                          <a:cs typeface="Calibri" panose="020F0502020204030204" pitchFamily="34" charset="0"/>
                        </a:rPr>
                        <a:t>-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3175" algn="r">
                        <a:lnSpc>
                          <a:spcPct val="115000"/>
                        </a:lnSpc>
                        <a:spcAft>
                          <a:spcPts val="1000"/>
                        </a:spcAft>
                      </a:pP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199862021"/>
                  </a:ext>
                </a:extLst>
              </a:tr>
              <a:tr h="107950">
                <a:tc>
                  <a:txBody>
                    <a:bodyPr/>
                    <a:lstStyle/>
                    <a:p>
                      <a:pPr algn="ct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OB4</a:t>
                      </a:r>
                      <a:endParaRPr lang="it-IT" dirty="0"/>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43180">
                        <a:lnSpc>
                          <a:spcPct val="115000"/>
                        </a:lnSpc>
                        <a:spcAft>
                          <a:spcPts val="1000"/>
                        </a:spcAft>
                      </a:pP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Adeguatezza del sistema fognario - Obiettivo</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1905" algn="ctr">
                        <a:lnSpc>
                          <a:spcPct val="115000"/>
                        </a:lnSpc>
                        <a:spcAft>
                          <a:spcPts val="1000"/>
                        </a:spcAft>
                      </a:pPr>
                      <a:r>
                        <a:rPr lang="it-IT" sz="1000" dirty="0">
                          <a:effectLst/>
                          <a:latin typeface="Calibri" panose="020F0502020204030204" pitchFamily="34" charset="0"/>
                          <a:ea typeface="Times New Roman" panose="02020603050405020304" pitchFamily="18" charset="0"/>
                          <a:cs typeface="Calibri" panose="020F0502020204030204" pitchFamily="34" charset="0"/>
                        </a:rPr>
                        <a:t>-</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R="42545" algn="r">
                        <a:lnSpc>
                          <a:spcPct val="115000"/>
                        </a:lnSpc>
                        <a:spcAft>
                          <a:spcPts val="1000"/>
                        </a:spcAft>
                      </a:pPr>
                      <a:r>
                        <a:rPr lang="it-IT"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 di M4b</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5" marR="254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103144381"/>
                  </a:ext>
                </a:extLst>
              </a:tr>
            </a:tbl>
          </a:graphicData>
        </a:graphic>
      </p:graphicFrame>
      <p:sp>
        <p:nvSpPr>
          <p:cNvPr id="4" name="Rectangle 1039">
            <a:extLst>
              <a:ext uri="{FF2B5EF4-FFF2-40B4-BE49-F238E27FC236}">
                <a16:creationId xmlns:a16="http://schemas.microsoft.com/office/drawing/2014/main" id="{857C3E19-A651-4E3B-A4C8-4350D4F3476B}"/>
              </a:ext>
            </a:extLst>
          </p:cNvPr>
          <p:cNvSpPr txBox="1">
            <a:spLocks noChangeArrowheads="1"/>
          </p:cNvSpPr>
          <p:nvPr/>
        </p:nvSpPr>
        <p:spPr bwMode="auto">
          <a:xfrm>
            <a:off x="542339" y="620688"/>
            <a:ext cx="8388362" cy="3284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r>
              <a:rPr lang="it-IT" sz="1400" b="1" kern="0" dirty="0">
                <a:ln w="18415" cmpd="sng">
                  <a:noFill/>
                  <a:prstDash val="solid"/>
                </a:ln>
                <a:solidFill>
                  <a:srgbClr val="0070C0"/>
                </a:solidFill>
                <a:latin typeface="Arial" panose="020B0604020202020204" pitchFamily="34" charset="0"/>
                <a:cs typeface="Arial" panose="020B0604020202020204" pitchFamily="34" charset="0"/>
              </a:rPr>
              <a:t>Calcolo del macro-indicatore M4 </a:t>
            </a:r>
            <a:r>
              <a:rPr lang="it-IT" sz="1400" b="1" kern="0" dirty="0" err="1">
                <a:ln w="18415" cmpd="sng">
                  <a:noFill/>
                  <a:prstDash val="solid"/>
                </a:ln>
                <a:solidFill>
                  <a:srgbClr val="0070C0"/>
                </a:solidFill>
                <a:latin typeface="Arial" panose="020B0604020202020204" pitchFamily="34" charset="0"/>
                <a:cs typeface="Arial" panose="020B0604020202020204" pitchFamily="34" charset="0"/>
              </a:rPr>
              <a:t>Cogeide</a:t>
            </a:r>
            <a:r>
              <a:rPr lang="it-IT" sz="1400" b="1" kern="0" dirty="0">
                <a:ln w="18415" cmpd="sng">
                  <a:noFill/>
                  <a:prstDash val="solid"/>
                </a:ln>
                <a:solidFill>
                  <a:srgbClr val="0070C0"/>
                </a:solidFill>
                <a:latin typeface="Arial" panose="020B0604020202020204" pitchFamily="34" charset="0"/>
                <a:cs typeface="Arial" panose="020B0604020202020204" pitchFamily="34" charset="0"/>
              </a:rPr>
              <a:t> S.p.A.</a:t>
            </a:r>
          </a:p>
        </p:txBody>
      </p:sp>
      <p:sp>
        <p:nvSpPr>
          <p:cNvPr id="5" name="Ovale 4">
            <a:extLst>
              <a:ext uri="{FF2B5EF4-FFF2-40B4-BE49-F238E27FC236}">
                <a16:creationId xmlns:a16="http://schemas.microsoft.com/office/drawing/2014/main" id="{CDC9019D-2BA5-4A8A-99E3-CC9AF25182BA}"/>
              </a:ext>
            </a:extLst>
          </p:cNvPr>
          <p:cNvSpPr/>
          <p:nvPr/>
        </p:nvSpPr>
        <p:spPr bwMode="auto">
          <a:xfrm>
            <a:off x="8230007" y="3068960"/>
            <a:ext cx="432048" cy="328499"/>
          </a:xfrm>
          <a:prstGeom prst="ellipse">
            <a:avLst/>
          </a:prstGeom>
          <a:noFill/>
          <a:ln w="2857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0254087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981D02F6-8B78-48E1-1206-42514E180211}"/>
              </a:ext>
            </a:extLst>
          </p:cNvPr>
          <p:cNvSpPr/>
          <p:nvPr/>
        </p:nvSpPr>
        <p:spPr>
          <a:xfrm>
            <a:off x="5828954" y="1174308"/>
            <a:ext cx="2678612" cy="30777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it-IT" sz="1400" b="1" dirty="0">
                <a:ln w="18415" cmpd="sng">
                  <a:noFill/>
                  <a:prstDash val="solid"/>
                </a:ln>
                <a:solidFill>
                  <a:srgbClr val="0070C0"/>
                </a:solidFill>
              </a:rPr>
              <a:t>Gestioni al 31/12/2024</a:t>
            </a:r>
          </a:p>
        </p:txBody>
      </p:sp>
      <p:pic>
        <p:nvPicPr>
          <p:cNvPr id="7" name="Immagine 6">
            <a:extLst>
              <a:ext uri="{FF2B5EF4-FFF2-40B4-BE49-F238E27FC236}">
                <a16:creationId xmlns:a16="http://schemas.microsoft.com/office/drawing/2014/main" id="{ECD4FE0F-E715-4201-901A-DB5E510D67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4" t="8265" r="2070" b="9837"/>
          <a:stretch/>
        </p:blipFill>
        <p:spPr>
          <a:xfrm>
            <a:off x="935026" y="750124"/>
            <a:ext cx="4608512" cy="5530215"/>
          </a:xfrm>
          <a:prstGeom prst="rect">
            <a:avLst/>
          </a:prstGeom>
        </p:spPr>
      </p:pic>
      <p:sp>
        <p:nvSpPr>
          <p:cNvPr id="9" name="Rectangle 1039">
            <a:extLst>
              <a:ext uri="{FF2B5EF4-FFF2-40B4-BE49-F238E27FC236}">
                <a16:creationId xmlns:a16="http://schemas.microsoft.com/office/drawing/2014/main" id="{6E78E73F-18F2-4672-B5AA-8C057E3EF751}"/>
              </a:ext>
            </a:extLst>
          </p:cNvPr>
          <p:cNvSpPr txBox="1">
            <a:spLocks noChangeArrowheads="1"/>
          </p:cNvSpPr>
          <p:nvPr/>
        </p:nvSpPr>
        <p:spPr bwMode="auto">
          <a:xfrm>
            <a:off x="6022720" y="1818398"/>
            <a:ext cx="2484846" cy="3693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spcAft>
                <a:spcPts val="0"/>
              </a:spcAft>
            </a:pPr>
            <a:r>
              <a:rPr lang="it-IT" sz="1400" kern="0" dirty="0">
                <a:latin typeface="Calibri" panose="020F0502020204030204" pitchFamily="34" charset="0"/>
                <a:cs typeface="Calibri" panose="020F0502020204030204" pitchFamily="34" charset="0"/>
              </a:rPr>
              <a:t>UNIACQUE S.p.A. </a:t>
            </a:r>
            <a:r>
              <a:rPr lang="it-IT" sz="1400" b="1" kern="0" dirty="0">
                <a:latin typeface="Calibri" panose="020F0502020204030204" pitchFamily="34" charset="0"/>
                <a:cs typeface="Calibri" panose="020F0502020204030204" pitchFamily="34" charset="0"/>
              </a:rPr>
              <a:t>216</a:t>
            </a:r>
            <a:r>
              <a:rPr lang="it-IT" sz="1400" kern="0" dirty="0">
                <a:latin typeface="Calibri" panose="020F0502020204030204" pitchFamily="34" charset="0"/>
                <a:cs typeface="Calibri" panose="020F0502020204030204" pitchFamily="34" charset="0"/>
              </a:rPr>
              <a:t> comuni</a:t>
            </a:r>
          </a:p>
          <a:p>
            <a:pPr marL="342900" lvl="0" indent="-342900" algn="just">
              <a:buFont typeface="+mj-lt"/>
              <a:buAutoNum type="arabicPeriod"/>
            </a:pPr>
            <a:endParaRPr lang="it-IT" sz="1400" kern="0" dirty="0">
              <a:latin typeface="Calibri" panose="020F0502020204030204" pitchFamily="34" charset="0"/>
              <a:cs typeface="Calibri" panose="020F0502020204030204" pitchFamily="34" charset="0"/>
            </a:endParaRPr>
          </a:p>
          <a:p>
            <a:pPr marL="0" lvl="0" indent="0" algn="just"/>
            <a:endParaRPr lang="it-IT" sz="1200" kern="0" dirty="0">
              <a:latin typeface="Calibri" panose="020F0502020204030204" pitchFamily="34" charset="0"/>
              <a:cs typeface="Calibri" panose="020F0502020204030204" pitchFamily="34" charset="0"/>
            </a:endParaRPr>
          </a:p>
          <a:p>
            <a:pPr marL="0" indent="0" algn="just">
              <a:spcAft>
                <a:spcPts val="0"/>
              </a:spcAft>
            </a:pPr>
            <a:endParaRPr lang="it-IT" sz="1200" kern="0" dirty="0">
              <a:latin typeface="Calibri" panose="020F0502020204030204" pitchFamily="34" charset="0"/>
              <a:cs typeface="Calibri" panose="020F0502020204030204" pitchFamily="34" charset="0"/>
            </a:endParaRPr>
          </a:p>
          <a:p>
            <a:pPr algn="just">
              <a:spcAft>
                <a:spcPts val="0"/>
              </a:spcAft>
              <a:buFontTx/>
              <a:buChar char="-"/>
            </a:pPr>
            <a:endParaRPr lang="it-IT" sz="1800" kern="0" dirty="0">
              <a:latin typeface="New York"/>
              <a:ea typeface="Times New Roman"/>
              <a:cs typeface="Times New Roman"/>
            </a:endParaRPr>
          </a:p>
          <a:p>
            <a:pPr algn="just">
              <a:spcAft>
                <a:spcPts val="0"/>
              </a:spcAft>
              <a:buFontTx/>
              <a:buChar char="-"/>
            </a:pPr>
            <a:endParaRPr lang="it-IT" sz="1800" kern="0" dirty="0">
              <a:latin typeface="New York"/>
              <a:ea typeface="Times New Roman"/>
              <a:cs typeface="Times New Roman"/>
            </a:endParaRPr>
          </a:p>
          <a:p>
            <a:pPr marL="0" indent="0" algn="just">
              <a:spcAft>
                <a:spcPts val="0"/>
              </a:spcAft>
            </a:pPr>
            <a:endParaRPr lang="it-IT" sz="1800" kern="0" dirty="0">
              <a:latin typeface="New York"/>
              <a:ea typeface="Times New Roman"/>
              <a:cs typeface="Times New Roman"/>
            </a:endParaRPr>
          </a:p>
          <a:p>
            <a:pPr algn="just">
              <a:spcAft>
                <a:spcPts val="0"/>
              </a:spcAft>
              <a:buFontTx/>
              <a:buChar char="-"/>
            </a:pPr>
            <a:endParaRPr lang="it-IT" sz="1800" kern="0" dirty="0">
              <a:latin typeface="New York"/>
              <a:ea typeface="Times New Roman"/>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p:txBody>
      </p:sp>
      <p:sp>
        <p:nvSpPr>
          <p:cNvPr id="10" name="Rectangle 1039">
            <a:extLst>
              <a:ext uri="{FF2B5EF4-FFF2-40B4-BE49-F238E27FC236}">
                <a16:creationId xmlns:a16="http://schemas.microsoft.com/office/drawing/2014/main" id="{144393D4-1814-4C11-A2A1-FC701CD2A7DE}"/>
              </a:ext>
            </a:extLst>
          </p:cNvPr>
          <p:cNvSpPr txBox="1">
            <a:spLocks noChangeArrowheads="1"/>
          </p:cNvSpPr>
          <p:nvPr/>
        </p:nvSpPr>
        <p:spPr bwMode="auto">
          <a:xfrm>
            <a:off x="6022720" y="2552580"/>
            <a:ext cx="2484846" cy="561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spcAft>
                <a:spcPts val="0"/>
              </a:spcAft>
            </a:pPr>
            <a:r>
              <a:rPr lang="it-IT" sz="1400" kern="0" dirty="0">
                <a:latin typeface="Calibri" panose="020F0502020204030204" pitchFamily="34" charset="0"/>
                <a:cs typeface="Calibri" panose="020F0502020204030204" pitchFamily="34" charset="0"/>
              </a:rPr>
              <a:t>COGEIDE S.p.A. </a:t>
            </a:r>
            <a:r>
              <a:rPr lang="it-IT" sz="1400" b="1" kern="0" dirty="0">
                <a:latin typeface="Calibri" panose="020F0502020204030204" pitchFamily="34" charset="0"/>
                <a:cs typeface="Calibri" panose="020F0502020204030204" pitchFamily="34" charset="0"/>
              </a:rPr>
              <a:t>15</a:t>
            </a:r>
            <a:r>
              <a:rPr lang="it-IT" sz="1400" kern="0" dirty="0">
                <a:latin typeface="Calibri" panose="020F0502020204030204" pitchFamily="34" charset="0"/>
                <a:cs typeface="Calibri" panose="020F0502020204030204" pitchFamily="34" charset="0"/>
              </a:rPr>
              <a:t> comuni – fine gestione 30/06/2028</a:t>
            </a:r>
          </a:p>
          <a:p>
            <a:pPr marL="342900" lvl="0" indent="-342900" algn="just">
              <a:buFont typeface="+mj-lt"/>
              <a:buAutoNum type="arabicPeriod"/>
            </a:pPr>
            <a:endParaRPr lang="it-IT" sz="1400" kern="0" dirty="0">
              <a:latin typeface="Calibri" panose="020F0502020204030204" pitchFamily="34" charset="0"/>
              <a:cs typeface="Calibri" panose="020F0502020204030204" pitchFamily="34" charset="0"/>
            </a:endParaRPr>
          </a:p>
          <a:p>
            <a:pPr marL="0" lvl="0" indent="0" algn="just"/>
            <a:endParaRPr lang="it-IT" sz="1200" kern="0" dirty="0">
              <a:latin typeface="Calibri" panose="020F0502020204030204" pitchFamily="34" charset="0"/>
              <a:cs typeface="Calibri" panose="020F0502020204030204" pitchFamily="34" charset="0"/>
            </a:endParaRPr>
          </a:p>
          <a:p>
            <a:pPr marL="0" indent="0" algn="just">
              <a:spcAft>
                <a:spcPts val="0"/>
              </a:spcAft>
            </a:pPr>
            <a:endParaRPr lang="it-IT" sz="1200" kern="0" dirty="0">
              <a:latin typeface="Calibri" panose="020F0502020204030204" pitchFamily="34" charset="0"/>
              <a:cs typeface="Calibri" panose="020F0502020204030204" pitchFamily="34" charset="0"/>
            </a:endParaRPr>
          </a:p>
          <a:p>
            <a:pPr algn="just">
              <a:spcAft>
                <a:spcPts val="0"/>
              </a:spcAft>
              <a:buFontTx/>
              <a:buChar char="-"/>
            </a:pPr>
            <a:endParaRPr lang="it-IT" sz="1800" kern="0" dirty="0">
              <a:latin typeface="New York"/>
              <a:ea typeface="Times New Roman"/>
              <a:cs typeface="Times New Roman"/>
            </a:endParaRPr>
          </a:p>
          <a:p>
            <a:pPr algn="just">
              <a:spcAft>
                <a:spcPts val="0"/>
              </a:spcAft>
              <a:buFontTx/>
              <a:buChar char="-"/>
            </a:pPr>
            <a:endParaRPr lang="it-IT" sz="1800" kern="0" dirty="0">
              <a:latin typeface="New York"/>
              <a:ea typeface="Times New Roman"/>
              <a:cs typeface="Times New Roman"/>
            </a:endParaRPr>
          </a:p>
          <a:p>
            <a:pPr marL="0" indent="0" algn="just">
              <a:spcAft>
                <a:spcPts val="0"/>
              </a:spcAft>
            </a:pPr>
            <a:endParaRPr lang="it-IT" sz="1800" kern="0" dirty="0">
              <a:latin typeface="New York"/>
              <a:ea typeface="Times New Roman"/>
              <a:cs typeface="Times New Roman"/>
            </a:endParaRPr>
          </a:p>
          <a:p>
            <a:pPr algn="just">
              <a:spcAft>
                <a:spcPts val="0"/>
              </a:spcAft>
              <a:buFontTx/>
              <a:buChar char="-"/>
            </a:pPr>
            <a:endParaRPr lang="it-IT" sz="1800" kern="0" dirty="0">
              <a:latin typeface="New York"/>
              <a:ea typeface="Times New Roman"/>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p:txBody>
      </p:sp>
      <p:sp>
        <p:nvSpPr>
          <p:cNvPr id="11" name="Rectangle 1039">
            <a:extLst>
              <a:ext uri="{FF2B5EF4-FFF2-40B4-BE49-F238E27FC236}">
                <a16:creationId xmlns:a16="http://schemas.microsoft.com/office/drawing/2014/main" id="{E069F9FD-A65D-474B-BEDD-46CCE5098D54}"/>
              </a:ext>
            </a:extLst>
          </p:cNvPr>
          <p:cNvSpPr txBox="1">
            <a:spLocks noChangeArrowheads="1"/>
          </p:cNvSpPr>
          <p:nvPr/>
        </p:nvSpPr>
        <p:spPr bwMode="auto">
          <a:xfrm>
            <a:off x="6022720" y="3515231"/>
            <a:ext cx="2484846" cy="19442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spcAft>
                <a:spcPts val="0"/>
              </a:spcAft>
            </a:pPr>
            <a:r>
              <a:rPr lang="it-IT" sz="1400" kern="0" dirty="0">
                <a:latin typeface="Calibri" panose="020F0502020204030204" pitchFamily="34" charset="0"/>
                <a:cs typeface="Calibri" panose="020F0502020204030204" pitchFamily="34" charset="0"/>
              </a:rPr>
              <a:t>12 comuni in economia che non hanno ancora affidato la gestione ad </a:t>
            </a:r>
            <a:r>
              <a:rPr lang="it-IT" sz="1400" kern="0" dirty="0" err="1">
                <a:latin typeface="Calibri" panose="020F0502020204030204" pitchFamily="34" charset="0"/>
                <a:cs typeface="Calibri" panose="020F0502020204030204" pitchFamily="34" charset="0"/>
              </a:rPr>
              <a:t>Uniacque</a:t>
            </a:r>
            <a:r>
              <a:rPr lang="it-IT" sz="1400" kern="0" dirty="0">
                <a:latin typeface="Calibri" panose="020F0502020204030204" pitchFamily="34" charset="0"/>
                <a:cs typeface="Calibri" panose="020F0502020204030204" pitchFamily="34" charset="0"/>
              </a:rPr>
              <a:t>: Averara, Branzi, Camerata Cornello, Cusio, Isola di Fondra, Mezzoldo, Olmo al Brembo, Piazzatorre, Roncobello, Santa Brigida, Vedeseta, Rota Imagna</a:t>
            </a:r>
          </a:p>
          <a:p>
            <a:pPr marL="342900" lvl="0" indent="-342900" algn="just">
              <a:buFont typeface="+mj-lt"/>
              <a:buAutoNum type="arabicPeriod"/>
            </a:pPr>
            <a:endParaRPr lang="it-IT" sz="1400" kern="0" dirty="0">
              <a:latin typeface="Calibri" panose="020F0502020204030204" pitchFamily="34" charset="0"/>
              <a:cs typeface="Calibri" panose="020F0502020204030204" pitchFamily="34" charset="0"/>
            </a:endParaRPr>
          </a:p>
          <a:p>
            <a:pPr marL="0" lvl="0" indent="0" algn="just"/>
            <a:endParaRPr lang="it-IT" sz="1200" kern="0" dirty="0">
              <a:latin typeface="Calibri" panose="020F0502020204030204" pitchFamily="34" charset="0"/>
              <a:cs typeface="Calibri" panose="020F0502020204030204" pitchFamily="34" charset="0"/>
            </a:endParaRPr>
          </a:p>
          <a:p>
            <a:pPr marL="0" indent="0" algn="just">
              <a:spcAft>
                <a:spcPts val="0"/>
              </a:spcAft>
            </a:pPr>
            <a:endParaRPr lang="it-IT" sz="1200" kern="0" dirty="0">
              <a:latin typeface="Calibri" panose="020F0502020204030204" pitchFamily="34" charset="0"/>
              <a:cs typeface="Calibri" panose="020F0502020204030204" pitchFamily="34" charset="0"/>
            </a:endParaRPr>
          </a:p>
          <a:p>
            <a:pPr algn="just">
              <a:spcAft>
                <a:spcPts val="0"/>
              </a:spcAft>
              <a:buFontTx/>
              <a:buChar char="-"/>
            </a:pPr>
            <a:endParaRPr lang="it-IT" sz="1800" kern="0" dirty="0">
              <a:latin typeface="New York"/>
              <a:ea typeface="Times New Roman"/>
              <a:cs typeface="Times New Roman"/>
            </a:endParaRPr>
          </a:p>
          <a:p>
            <a:pPr algn="just">
              <a:spcAft>
                <a:spcPts val="0"/>
              </a:spcAft>
              <a:buFontTx/>
              <a:buChar char="-"/>
            </a:pPr>
            <a:endParaRPr lang="it-IT" sz="1800" kern="0" dirty="0">
              <a:latin typeface="New York"/>
              <a:ea typeface="Times New Roman"/>
              <a:cs typeface="Times New Roman"/>
            </a:endParaRPr>
          </a:p>
          <a:p>
            <a:pPr marL="0" indent="0" algn="just">
              <a:spcAft>
                <a:spcPts val="0"/>
              </a:spcAft>
            </a:pPr>
            <a:endParaRPr lang="it-IT" sz="1800" kern="0" dirty="0">
              <a:latin typeface="New York"/>
              <a:ea typeface="Times New Roman"/>
              <a:cs typeface="Times New Roman"/>
            </a:endParaRPr>
          </a:p>
          <a:p>
            <a:pPr algn="just">
              <a:spcAft>
                <a:spcPts val="0"/>
              </a:spcAft>
              <a:buFontTx/>
              <a:buChar char="-"/>
            </a:pPr>
            <a:endParaRPr lang="it-IT" sz="1800" kern="0" dirty="0">
              <a:latin typeface="New York"/>
              <a:ea typeface="Times New Roman"/>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a:p>
            <a:pPr algn="just">
              <a:spcAft>
                <a:spcPts val="0"/>
              </a:spcAft>
            </a:pPr>
            <a:endParaRPr lang="it-IT" altLang="it-IT" sz="1800" kern="0" dirty="0">
              <a:latin typeface="New York"/>
              <a:cs typeface="Times New Roman"/>
            </a:endParaRPr>
          </a:p>
        </p:txBody>
      </p:sp>
    </p:spTree>
    <p:extLst>
      <p:ext uri="{BB962C8B-B14F-4D97-AF65-F5344CB8AC3E}">
        <p14:creationId xmlns:p14="http://schemas.microsoft.com/office/powerpoint/2010/main" val="76049771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7CAEE4E0-8C61-4046-B208-5FC28E82B7D3}"/>
              </a:ext>
            </a:extLst>
          </p:cNvPr>
          <p:cNvSpPr txBox="1"/>
          <p:nvPr/>
        </p:nvSpPr>
        <p:spPr>
          <a:xfrm>
            <a:off x="503050" y="1008960"/>
            <a:ext cx="8137899" cy="338554"/>
          </a:xfrm>
          <a:prstGeom prst="rect">
            <a:avLst/>
          </a:prstGeom>
          <a:noFill/>
        </p:spPr>
        <p:txBody>
          <a:bodyPr wrap="square">
            <a:spAutoFit/>
          </a:bodyPr>
          <a:lstStyle/>
          <a:p>
            <a:pPr algn="just"/>
            <a:r>
              <a:rPr lang="it-IT" sz="1600" dirty="0">
                <a:effectLst/>
                <a:latin typeface="Calibri" panose="020F0502020204030204" pitchFamily="34" charset="0"/>
                <a:ea typeface="Calibri" panose="020F0502020204030204" pitchFamily="34" charset="0"/>
                <a:cs typeface="Times New Roman" panose="02020603050405020304" pitchFamily="18" charset="0"/>
              </a:rPr>
              <a:t>Principali indicatori al 31/12/2023 </a:t>
            </a:r>
            <a:r>
              <a:rPr lang="it-IT" sz="1600" dirty="0">
                <a:latin typeface="Calibri" panose="020F0502020204030204" pitchFamily="34" charset="0"/>
                <a:ea typeface="Calibri" panose="020F0502020204030204" pitchFamily="34" charset="0"/>
                <a:cs typeface="Times New Roman" panose="02020603050405020304" pitchFamily="18" charset="0"/>
              </a:rPr>
              <a:t>per il servizio di fognatura - </a:t>
            </a:r>
            <a:r>
              <a:rPr lang="it-IT" sz="1600" dirty="0">
                <a:effectLst/>
                <a:latin typeface="Calibri" panose="020F0502020204030204" pitchFamily="34" charset="0"/>
                <a:ea typeface="Calibri" panose="020F0502020204030204" pitchFamily="34" charset="0"/>
                <a:cs typeface="Times New Roman" panose="02020603050405020304" pitchFamily="18" charset="0"/>
              </a:rPr>
              <a:t>è in corso la raccolta dati QT 2024</a:t>
            </a:r>
            <a:endParaRPr lang="it-IT" sz="1600" dirty="0"/>
          </a:p>
        </p:txBody>
      </p:sp>
      <p:sp>
        <p:nvSpPr>
          <p:cNvPr id="3" name="Rettangolo 2">
            <a:extLst>
              <a:ext uri="{FF2B5EF4-FFF2-40B4-BE49-F238E27FC236}">
                <a16:creationId xmlns:a16="http://schemas.microsoft.com/office/drawing/2014/main" id="{9218A0E0-C718-635F-F3B8-50D38C1CCB2D}"/>
              </a:ext>
            </a:extLst>
          </p:cNvPr>
          <p:cNvSpPr/>
          <p:nvPr/>
        </p:nvSpPr>
        <p:spPr>
          <a:xfrm>
            <a:off x="21702" y="666701"/>
            <a:ext cx="9144001" cy="307777"/>
          </a:xfrm>
          <a:prstGeom prst="rect">
            <a:avLst/>
          </a:prstGeom>
          <a:noFill/>
        </p:spPr>
        <p:txBody>
          <a:bodyPr wrap="square" lIns="91440" tIns="45720" rIns="91440" bIns="45720">
            <a:spAutoFit/>
          </a:bodyPr>
          <a:lstStyle/>
          <a:p>
            <a:pPr algn="ctr"/>
            <a:r>
              <a:rPr lang="it-IT" sz="1400" b="1" dirty="0">
                <a:ln w="18415" cmpd="sng">
                  <a:noFill/>
                  <a:prstDash val="solid"/>
                </a:ln>
                <a:solidFill>
                  <a:srgbClr val="0070C0"/>
                </a:solidFill>
              </a:rPr>
              <a:t>DATI caratteristici delle GESTIONI</a:t>
            </a:r>
          </a:p>
        </p:txBody>
      </p:sp>
      <p:graphicFrame>
        <p:nvGraphicFramePr>
          <p:cNvPr id="2" name="Tabella 1">
            <a:extLst>
              <a:ext uri="{FF2B5EF4-FFF2-40B4-BE49-F238E27FC236}">
                <a16:creationId xmlns:a16="http://schemas.microsoft.com/office/drawing/2014/main" id="{BE77932A-79AB-4665-8A00-8C03FD0F69F1}"/>
              </a:ext>
            </a:extLst>
          </p:cNvPr>
          <p:cNvGraphicFramePr>
            <a:graphicFrameLocks noGrp="1"/>
          </p:cNvGraphicFramePr>
          <p:nvPr>
            <p:extLst>
              <p:ext uri="{D42A27DB-BD31-4B8C-83A1-F6EECF244321}">
                <p14:modId xmlns:p14="http://schemas.microsoft.com/office/powerpoint/2010/main" val="3269952023"/>
              </p:ext>
            </p:extLst>
          </p:nvPr>
        </p:nvGraphicFramePr>
        <p:xfrm>
          <a:off x="611560" y="1416681"/>
          <a:ext cx="7776864" cy="4434013"/>
        </p:xfrm>
        <a:graphic>
          <a:graphicData uri="http://schemas.openxmlformats.org/drawingml/2006/table">
            <a:tbl>
              <a:tblPr firstRow="1" firstCol="1" bandRow="1"/>
              <a:tblGrid>
                <a:gridCol w="3255432">
                  <a:extLst>
                    <a:ext uri="{9D8B030D-6E8A-4147-A177-3AD203B41FA5}">
                      <a16:colId xmlns:a16="http://schemas.microsoft.com/office/drawing/2014/main" val="4071361230"/>
                    </a:ext>
                  </a:extLst>
                </a:gridCol>
                <a:gridCol w="879274">
                  <a:extLst>
                    <a:ext uri="{9D8B030D-6E8A-4147-A177-3AD203B41FA5}">
                      <a16:colId xmlns:a16="http://schemas.microsoft.com/office/drawing/2014/main" val="1123165150"/>
                    </a:ext>
                  </a:extLst>
                </a:gridCol>
                <a:gridCol w="1821079">
                  <a:extLst>
                    <a:ext uri="{9D8B030D-6E8A-4147-A177-3AD203B41FA5}">
                      <a16:colId xmlns:a16="http://schemas.microsoft.com/office/drawing/2014/main" val="4054189768"/>
                    </a:ext>
                  </a:extLst>
                </a:gridCol>
                <a:gridCol w="1821079">
                  <a:extLst>
                    <a:ext uri="{9D8B030D-6E8A-4147-A177-3AD203B41FA5}">
                      <a16:colId xmlns:a16="http://schemas.microsoft.com/office/drawing/2014/main" val="351962841"/>
                    </a:ext>
                  </a:extLst>
                </a:gridCol>
              </a:tblGrid>
              <a:tr h="0">
                <a:tc>
                  <a:txBody>
                    <a:bodyPr/>
                    <a:lstStyle/>
                    <a:p>
                      <a:pPr algn="ctr">
                        <a:lnSpc>
                          <a:spcPct val="150000"/>
                        </a:lnSpc>
                        <a:spcAft>
                          <a:spcPts val="0"/>
                        </a:spcAft>
                      </a:pPr>
                      <a:r>
                        <a:rPr lang="it-IT" sz="1400" b="1" i="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Parametro</a:t>
                      </a:r>
                      <a:endParaRPr lang="it-IT" sz="1400" i="0" dirty="0">
                        <a:effectLst/>
                        <a:latin typeface="Calibri" panose="020F0502020204030204" pitchFamily="34" charset="0"/>
                        <a:ea typeface="Calibri" panose="020F0502020204030204" pitchFamily="34" charset="0"/>
                        <a:cs typeface="Calibri" panose="020F0502020204030204" pitchFamily="34" charset="0"/>
                      </a:endParaRPr>
                    </a:p>
                  </a:txBody>
                  <a:tcPr marL="61460" marR="6146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50000"/>
                        </a:lnSpc>
                        <a:spcAft>
                          <a:spcPts val="0"/>
                        </a:spcAft>
                      </a:pPr>
                      <a:r>
                        <a:rPr lang="it-IT" sz="1400" b="1" i="0">
                          <a:solidFill>
                            <a:srgbClr val="FFFFFF"/>
                          </a:solidFill>
                          <a:effectLst/>
                          <a:latin typeface="Calibri" panose="020F0502020204030204" pitchFamily="34" charset="0"/>
                          <a:ea typeface="Calibri" panose="020F0502020204030204" pitchFamily="34" charset="0"/>
                          <a:cs typeface="Calibri" panose="020F0502020204030204" pitchFamily="34" charset="0"/>
                        </a:rPr>
                        <a:t>UdM</a:t>
                      </a:r>
                      <a:endParaRPr lang="it-IT" sz="1400" i="0">
                        <a:effectLst/>
                        <a:latin typeface="Calibri" panose="020F0502020204030204" pitchFamily="34" charset="0"/>
                        <a:ea typeface="Calibri" panose="020F0502020204030204" pitchFamily="34" charset="0"/>
                        <a:cs typeface="Calibri" panose="020F0502020204030204" pitchFamily="34" charset="0"/>
                      </a:endParaRPr>
                    </a:p>
                  </a:txBody>
                  <a:tcPr marL="61460" marR="6146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50000"/>
                        </a:lnSpc>
                        <a:spcAft>
                          <a:spcPts val="0"/>
                        </a:spcAft>
                      </a:pPr>
                      <a:r>
                        <a:rPr lang="it-IT" sz="1400" b="1" i="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UNIACQUE</a:t>
                      </a:r>
                      <a:endParaRPr lang="it-IT" sz="1400" i="0" dirty="0">
                        <a:effectLst/>
                        <a:latin typeface="Calibri" panose="020F0502020204030204" pitchFamily="34" charset="0"/>
                        <a:ea typeface="Calibri" panose="020F0502020204030204" pitchFamily="34" charset="0"/>
                        <a:cs typeface="Calibri" panose="020F0502020204030204" pitchFamily="34" charset="0"/>
                      </a:endParaRPr>
                    </a:p>
                  </a:txBody>
                  <a:tcPr marL="61460" marR="6146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50000"/>
                        </a:lnSpc>
                        <a:spcAft>
                          <a:spcPts val="0"/>
                        </a:spcAft>
                      </a:pPr>
                      <a:r>
                        <a:rPr lang="it-IT" sz="1400" b="1" i="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COGEIDE</a:t>
                      </a:r>
                      <a:endParaRPr lang="it-IT" sz="1400" i="0" dirty="0">
                        <a:effectLst/>
                        <a:latin typeface="Calibri" panose="020F0502020204030204" pitchFamily="34" charset="0"/>
                        <a:ea typeface="Calibri" panose="020F0502020204030204" pitchFamily="34" charset="0"/>
                        <a:cs typeface="Calibri" panose="020F0502020204030204" pitchFamily="34" charset="0"/>
                      </a:endParaRPr>
                    </a:p>
                  </a:txBody>
                  <a:tcPr marL="61460" marR="6146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560384739"/>
                  </a:ext>
                </a:extLst>
              </a:tr>
              <a:tr h="164521">
                <a:tc>
                  <a:txBody>
                    <a:bodyPr/>
                    <a:lstStyle/>
                    <a:p>
                      <a:pPr algn="ctr">
                        <a:lnSpc>
                          <a:spcPct val="150000"/>
                        </a:lnSpc>
                        <a:spcAft>
                          <a:spcPts val="0"/>
                        </a:spcAft>
                      </a:pPr>
                      <a:r>
                        <a:rPr lang="it-IT" sz="1400" b="1" i="0" dirty="0">
                          <a:effectLst/>
                          <a:latin typeface="Calibri" panose="020F0502020204030204" pitchFamily="34" charset="0"/>
                          <a:ea typeface="Calibri" panose="020F0502020204030204" pitchFamily="34" charset="0"/>
                          <a:cs typeface="Calibri" panose="020F0502020204030204" pitchFamily="34" charset="0"/>
                        </a:rPr>
                        <a:t>Comuni serviti per acquedotto</a:t>
                      </a:r>
                      <a:endParaRPr lang="it-IT" sz="1400" i="0" dirty="0">
                        <a:effectLst/>
                        <a:latin typeface="Calibri" panose="020F0502020204030204" pitchFamily="34" charset="0"/>
                        <a:ea typeface="Calibri" panose="020F0502020204030204" pitchFamily="34" charset="0"/>
                        <a:cs typeface="Calibri" panose="020F0502020204030204" pitchFamily="34" charset="0"/>
                      </a:endParaRP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50000"/>
                        </a:lnSpc>
                        <a:spcAft>
                          <a:spcPts val="0"/>
                        </a:spcAft>
                      </a:pPr>
                      <a:r>
                        <a:rPr lang="it-IT" sz="1400" i="0">
                          <a:effectLst/>
                          <a:latin typeface="Calibri" panose="020F0502020204030204" pitchFamily="34" charset="0"/>
                          <a:ea typeface="Calibri" panose="020F0502020204030204" pitchFamily="34" charset="0"/>
                          <a:cs typeface="Calibri" panose="020F0502020204030204" pitchFamily="34" charset="0"/>
                        </a:rPr>
                        <a:t>n.</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50000"/>
                        </a:lnSpc>
                        <a:spcAft>
                          <a:spcPts val="0"/>
                        </a:spcAft>
                      </a:pPr>
                      <a:r>
                        <a:rPr lang="it-IT" sz="1400" i="0">
                          <a:effectLst/>
                          <a:latin typeface="Calibri" panose="020F0502020204030204" pitchFamily="34" charset="0"/>
                          <a:ea typeface="Calibri" panose="020F0502020204030204" pitchFamily="34" charset="0"/>
                          <a:cs typeface="Calibri" panose="020F0502020204030204" pitchFamily="34" charset="0"/>
                        </a:rPr>
                        <a:t>216</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50000"/>
                        </a:lnSpc>
                        <a:spcAft>
                          <a:spcPts val="0"/>
                        </a:spcAft>
                      </a:pPr>
                      <a:r>
                        <a:rPr lang="it-IT" sz="1400" i="0">
                          <a:effectLst/>
                          <a:latin typeface="Calibri" panose="020F0502020204030204" pitchFamily="34" charset="0"/>
                          <a:ea typeface="Calibri" panose="020F0502020204030204" pitchFamily="34" charset="0"/>
                          <a:cs typeface="Calibri" panose="020F0502020204030204" pitchFamily="34" charset="0"/>
                        </a:rPr>
                        <a:t>15</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2956950635"/>
                  </a:ext>
                </a:extLst>
              </a:tr>
              <a:tr h="398285">
                <a:tc>
                  <a:txBody>
                    <a:bodyPr/>
                    <a:lstStyle/>
                    <a:p>
                      <a:pPr algn="ctr">
                        <a:lnSpc>
                          <a:spcPct val="150000"/>
                        </a:lnSpc>
                        <a:spcAft>
                          <a:spcPts val="0"/>
                        </a:spcAft>
                      </a:pPr>
                      <a:r>
                        <a:rPr lang="it-IT" sz="1400" b="1" i="0" dirty="0">
                          <a:effectLst/>
                          <a:latin typeface="Calibri" panose="020F0502020204030204" pitchFamily="34" charset="0"/>
                          <a:ea typeface="Calibri" panose="020F0502020204030204" pitchFamily="34" charset="0"/>
                          <a:cs typeface="Calibri" panose="020F0502020204030204" pitchFamily="34" charset="0"/>
                        </a:rPr>
                        <a:t>Abitanti servizio acquedotto</a:t>
                      </a:r>
                      <a:endParaRPr lang="it-IT" sz="1400" i="0" dirty="0">
                        <a:effectLst/>
                        <a:latin typeface="Calibri" panose="020F0502020204030204" pitchFamily="34" charset="0"/>
                        <a:ea typeface="Calibri" panose="020F0502020204030204" pitchFamily="34" charset="0"/>
                        <a:cs typeface="Calibri" panose="020F0502020204030204" pitchFamily="34" charset="0"/>
                      </a:endParaRP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n.</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50000"/>
                        </a:lnSpc>
                        <a:spcAft>
                          <a:spcPts val="0"/>
                        </a:spcAft>
                      </a:pPr>
                      <a:r>
                        <a:rPr lang="it-IT" sz="1400" i="0">
                          <a:effectLst/>
                          <a:latin typeface="Calibri" panose="020F0502020204030204" pitchFamily="34" charset="0"/>
                          <a:ea typeface="Calibri" panose="020F0502020204030204" pitchFamily="34" charset="0"/>
                          <a:cs typeface="Calibri" panose="020F0502020204030204" pitchFamily="34" charset="0"/>
                        </a:rPr>
                        <a:t>1.000.568</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100.999</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553807970"/>
                  </a:ext>
                </a:extLst>
              </a:tr>
              <a:tr h="164521">
                <a:tc>
                  <a:txBody>
                    <a:bodyPr/>
                    <a:lstStyle/>
                    <a:p>
                      <a:pPr algn="ctr">
                        <a:lnSpc>
                          <a:spcPct val="150000"/>
                        </a:lnSpc>
                        <a:spcAft>
                          <a:spcPts val="0"/>
                        </a:spcAft>
                      </a:pPr>
                      <a:r>
                        <a:rPr lang="it-IT" sz="1400" b="1" i="0" dirty="0">
                          <a:effectLst/>
                          <a:latin typeface="Calibri" panose="020F0502020204030204" pitchFamily="34" charset="0"/>
                          <a:ea typeface="Calibri" panose="020F0502020204030204" pitchFamily="34" charset="0"/>
                          <a:cs typeface="Calibri" panose="020F0502020204030204" pitchFamily="34" charset="0"/>
                        </a:rPr>
                        <a:t>Comuni serviti per fognatura</a:t>
                      </a:r>
                      <a:endParaRPr lang="it-IT" sz="1400" i="0" dirty="0">
                        <a:effectLst/>
                        <a:latin typeface="Calibri" panose="020F0502020204030204" pitchFamily="34" charset="0"/>
                        <a:ea typeface="Calibri" panose="020F0502020204030204" pitchFamily="34" charset="0"/>
                        <a:cs typeface="Calibri" panose="020F0502020204030204" pitchFamily="34" charset="0"/>
                      </a:endParaRP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n.</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50000"/>
                        </a:lnSpc>
                        <a:spcAft>
                          <a:spcPts val="0"/>
                        </a:spcAft>
                      </a:pPr>
                      <a:r>
                        <a:rPr lang="it-IT" sz="1400" i="0">
                          <a:effectLst/>
                          <a:latin typeface="Calibri" panose="020F0502020204030204" pitchFamily="34" charset="0"/>
                          <a:ea typeface="Calibri" panose="020F0502020204030204" pitchFamily="34" charset="0"/>
                          <a:cs typeface="Calibri" panose="020F0502020204030204" pitchFamily="34" charset="0"/>
                        </a:rPr>
                        <a:t>215</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50000"/>
                        </a:lnSpc>
                        <a:spcAft>
                          <a:spcPts val="0"/>
                        </a:spcAft>
                      </a:pPr>
                      <a:r>
                        <a:rPr lang="it-IT" sz="1400" i="0">
                          <a:effectLst/>
                          <a:latin typeface="Calibri" panose="020F0502020204030204" pitchFamily="34" charset="0"/>
                          <a:ea typeface="Calibri" panose="020F0502020204030204" pitchFamily="34" charset="0"/>
                          <a:cs typeface="Calibri" panose="020F0502020204030204" pitchFamily="34" charset="0"/>
                        </a:rPr>
                        <a:t>16</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3170292421"/>
                  </a:ext>
                </a:extLst>
              </a:tr>
              <a:tr h="361115">
                <a:tc>
                  <a:txBody>
                    <a:bodyPr/>
                    <a:lstStyle/>
                    <a:p>
                      <a:pPr algn="ctr">
                        <a:lnSpc>
                          <a:spcPct val="150000"/>
                        </a:lnSpc>
                        <a:spcAft>
                          <a:spcPts val="0"/>
                        </a:spcAft>
                      </a:pPr>
                      <a:r>
                        <a:rPr lang="it-IT" sz="1400" b="1" i="0" dirty="0">
                          <a:effectLst/>
                          <a:latin typeface="Calibri" panose="020F0502020204030204" pitchFamily="34" charset="0"/>
                          <a:ea typeface="Calibri" panose="020F0502020204030204" pitchFamily="34" charset="0"/>
                          <a:cs typeface="Calibri" panose="020F0502020204030204" pitchFamily="34" charset="0"/>
                        </a:rPr>
                        <a:t>Abitanti servizio fognatura</a:t>
                      </a:r>
                      <a:endParaRPr lang="it-IT" sz="1400" i="0" dirty="0">
                        <a:effectLst/>
                        <a:latin typeface="Calibri" panose="020F0502020204030204" pitchFamily="34" charset="0"/>
                        <a:ea typeface="Calibri" panose="020F0502020204030204" pitchFamily="34" charset="0"/>
                        <a:cs typeface="Calibri" panose="020F0502020204030204" pitchFamily="34" charset="0"/>
                      </a:endParaRP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n.</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997.773</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50000"/>
                        </a:lnSpc>
                        <a:spcAft>
                          <a:spcPts val="0"/>
                        </a:spcAft>
                      </a:pPr>
                      <a:r>
                        <a:rPr lang="it-IT" sz="1400" i="0">
                          <a:effectLst/>
                          <a:latin typeface="Calibri" panose="020F0502020204030204" pitchFamily="34" charset="0"/>
                          <a:ea typeface="Calibri" panose="020F0502020204030204" pitchFamily="34" charset="0"/>
                          <a:cs typeface="Calibri" panose="020F0502020204030204" pitchFamily="34" charset="0"/>
                        </a:rPr>
                        <a:t>103.794</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974174457"/>
                  </a:ext>
                </a:extLst>
              </a:tr>
              <a:tr h="164521">
                <a:tc>
                  <a:txBody>
                    <a:bodyPr/>
                    <a:lstStyle/>
                    <a:p>
                      <a:pPr algn="ctr">
                        <a:lnSpc>
                          <a:spcPct val="150000"/>
                        </a:lnSpc>
                        <a:spcAft>
                          <a:spcPts val="0"/>
                        </a:spcAft>
                      </a:pPr>
                      <a:r>
                        <a:rPr lang="it-IT" sz="1400" b="1" i="0" dirty="0">
                          <a:effectLst/>
                          <a:latin typeface="Calibri" panose="020F0502020204030204" pitchFamily="34" charset="0"/>
                          <a:ea typeface="Calibri" panose="020F0502020204030204" pitchFamily="34" charset="0"/>
                          <a:cs typeface="Calibri" panose="020F0502020204030204" pitchFamily="34" charset="0"/>
                        </a:rPr>
                        <a:t>Comuni serviti per depurazione</a:t>
                      </a:r>
                      <a:endParaRPr lang="it-IT" sz="1400" i="0" dirty="0">
                        <a:effectLst/>
                        <a:latin typeface="Calibri" panose="020F0502020204030204" pitchFamily="34" charset="0"/>
                        <a:ea typeface="Calibri" panose="020F0502020204030204" pitchFamily="34" charset="0"/>
                        <a:cs typeface="Calibri" panose="020F0502020204030204" pitchFamily="34" charset="0"/>
                      </a:endParaRP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50000"/>
                        </a:lnSpc>
                        <a:spcAft>
                          <a:spcPts val="0"/>
                        </a:spcAft>
                      </a:pPr>
                      <a:r>
                        <a:rPr lang="it-IT" sz="1400" i="0">
                          <a:effectLst/>
                          <a:latin typeface="Calibri" panose="020F0502020204030204" pitchFamily="34" charset="0"/>
                          <a:ea typeface="Calibri" panose="020F0502020204030204" pitchFamily="34" charset="0"/>
                          <a:cs typeface="Calibri" panose="020F0502020204030204" pitchFamily="34" charset="0"/>
                        </a:rPr>
                        <a:t>n.</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216</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50000"/>
                        </a:lnSpc>
                        <a:spcAft>
                          <a:spcPts val="0"/>
                        </a:spcAft>
                      </a:pPr>
                      <a:r>
                        <a:rPr lang="it-IT" sz="1400" i="0">
                          <a:effectLst/>
                          <a:latin typeface="Calibri" panose="020F0502020204030204" pitchFamily="34" charset="0"/>
                          <a:ea typeface="Calibri" panose="020F0502020204030204" pitchFamily="34" charset="0"/>
                          <a:cs typeface="Calibri" panose="020F0502020204030204" pitchFamily="34" charset="0"/>
                        </a:rPr>
                        <a:t>17</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3888198275"/>
                  </a:ext>
                </a:extLst>
              </a:tr>
              <a:tr h="361115">
                <a:tc>
                  <a:txBody>
                    <a:bodyPr/>
                    <a:lstStyle/>
                    <a:p>
                      <a:pPr algn="ctr">
                        <a:lnSpc>
                          <a:spcPct val="150000"/>
                        </a:lnSpc>
                        <a:spcAft>
                          <a:spcPts val="0"/>
                        </a:spcAft>
                      </a:pPr>
                      <a:r>
                        <a:rPr lang="it-IT" sz="1400" b="1" i="0" dirty="0">
                          <a:effectLst/>
                          <a:latin typeface="Calibri" panose="020F0502020204030204" pitchFamily="34" charset="0"/>
                          <a:ea typeface="Calibri" panose="020F0502020204030204" pitchFamily="34" charset="0"/>
                          <a:cs typeface="Calibri" panose="020F0502020204030204" pitchFamily="34" charset="0"/>
                        </a:rPr>
                        <a:t>Abitanti serviti per depurazione</a:t>
                      </a:r>
                      <a:endParaRPr lang="it-IT" sz="1400" i="0" dirty="0">
                        <a:effectLst/>
                        <a:latin typeface="Calibri" panose="020F0502020204030204" pitchFamily="34" charset="0"/>
                        <a:ea typeface="Calibri" panose="020F0502020204030204" pitchFamily="34" charset="0"/>
                        <a:cs typeface="Calibri" panose="020F0502020204030204" pitchFamily="34" charset="0"/>
                      </a:endParaRP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n.</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998.681</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104.694</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135134738"/>
                  </a:ext>
                </a:extLst>
              </a:tr>
              <a:tr h="164521">
                <a:tc>
                  <a:txBody>
                    <a:bodyPr/>
                    <a:lstStyle/>
                    <a:p>
                      <a:pPr algn="ctr">
                        <a:lnSpc>
                          <a:spcPct val="150000"/>
                        </a:lnSpc>
                        <a:spcAft>
                          <a:spcPts val="0"/>
                        </a:spcAft>
                      </a:pPr>
                      <a:r>
                        <a:rPr lang="it-IT" sz="1400" b="1" i="0">
                          <a:effectLst/>
                          <a:latin typeface="Calibri" panose="020F0502020204030204" pitchFamily="34" charset="0"/>
                          <a:ea typeface="Calibri" panose="020F0502020204030204" pitchFamily="34" charset="0"/>
                          <a:cs typeface="Calibri" panose="020F0502020204030204" pitchFamily="34" charset="0"/>
                        </a:rPr>
                        <a:t>Superficie coperta</a:t>
                      </a:r>
                      <a:endParaRPr lang="it-IT" sz="1400" i="0">
                        <a:effectLst/>
                        <a:latin typeface="Calibri" panose="020F0502020204030204" pitchFamily="34" charset="0"/>
                        <a:ea typeface="Calibri" panose="020F0502020204030204" pitchFamily="34" charset="0"/>
                        <a:cs typeface="Calibri" panose="020F0502020204030204" pitchFamily="34" charset="0"/>
                      </a:endParaRP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kmq</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2.394</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174</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663924677"/>
                  </a:ext>
                </a:extLst>
              </a:tr>
              <a:tr h="164521">
                <a:tc>
                  <a:txBody>
                    <a:bodyPr/>
                    <a:lstStyle/>
                    <a:p>
                      <a:pPr algn="ctr">
                        <a:lnSpc>
                          <a:spcPct val="150000"/>
                        </a:lnSpc>
                        <a:spcAft>
                          <a:spcPts val="0"/>
                        </a:spcAft>
                      </a:pPr>
                      <a:r>
                        <a:rPr lang="it-IT" sz="1400" b="1" i="0">
                          <a:effectLst/>
                          <a:latin typeface="Calibri" panose="020F0502020204030204" pitchFamily="34" charset="0"/>
                          <a:ea typeface="Calibri" panose="020F0502020204030204" pitchFamily="34" charset="0"/>
                          <a:cs typeface="Calibri" panose="020F0502020204030204" pitchFamily="34" charset="0"/>
                        </a:rPr>
                        <a:t>Rete acquedotto</a:t>
                      </a:r>
                      <a:endParaRPr lang="it-IT" sz="1400" i="0">
                        <a:effectLst/>
                        <a:latin typeface="Calibri" panose="020F0502020204030204" pitchFamily="34" charset="0"/>
                        <a:ea typeface="Calibri" panose="020F0502020204030204" pitchFamily="34" charset="0"/>
                        <a:cs typeface="Calibri" panose="020F0502020204030204" pitchFamily="34" charset="0"/>
                      </a:endParaRP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km</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7.287</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507</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328888499"/>
                  </a:ext>
                </a:extLst>
              </a:tr>
              <a:tr h="164521">
                <a:tc>
                  <a:txBody>
                    <a:bodyPr/>
                    <a:lstStyle/>
                    <a:p>
                      <a:pPr algn="ctr">
                        <a:lnSpc>
                          <a:spcPct val="150000"/>
                        </a:lnSpc>
                        <a:spcAft>
                          <a:spcPts val="0"/>
                        </a:spcAft>
                      </a:pPr>
                      <a:r>
                        <a:rPr lang="it-IT" sz="1400" b="1" i="0">
                          <a:effectLst/>
                          <a:latin typeface="Calibri" panose="020F0502020204030204" pitchFamily="34" charset="0"/>
                          <a:ea typeface="Calibri" panose="020F0502020204030204" pitchFamily="34" charset="0"/>
                          <a:cs typeface="Calibri" panose="020F0502020204030204" pitchFamily="34" charset="0"/>
                        </a:rPr>
                        <a:t>Rete fognatura</a:t>
                      </a:r>
                      <a:endParaRPr lang="it-IT" sz="1400" i="0">
                        <a:effectLst/>
                        <a:latin typeface="Calibri" panose="020F0502020204030204" pitchFamily="34" charset="0"/>
                        <a:ea typeface="Calibri" panose="020F0502020204030204" pitchFamily="34" charset="0"/>
                        <a:cs typeface="Calibri" panose="020F0502020204030204" pitchFamily="34" charset="0"/>
                      </a:endParaRP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km</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5.201</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420</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658466181"/>
                  </a:ext>
                </a:extLst>
              </a:tr>
              <a:tr h="348901">
                <a:tc>
                  <a:txBody>
                    <a:bodyPr/>
                    <a:lstStyle/>
                    <a:p>
                      <a:pPr algn="ctr">
                        <a:lnSpc>
                          <a:spcPct val="150000"/>
                        </a:lnSpc>
                        <a:spcAft>
                          <a:spcPts val="0"/>
                        </a:spcAft>
                      </a:pPr>
                      <a:r>
                        <a:rPr lang="it-IT" sz="1400" b="1" i="0">
                          <a:effectLst/>
                          <a:latin typeface="Calibri" panose="020F0502020204030204" pitchFamily="34" charset="0"/>
                          <a:ea typeface="Calibri" panose="020F0502020204030204" pitchFamily="34" charset="0"/>
                          <a:cs typeface="Calibri" panose="020F0502020204030204" pitchFamily="34" charset="0"/>
                        </a:rPr>
                        <a:t>Impianti di depurazione</a:t>
                      </a:r>
                      <a:endParaRPr lang="it-IT" sz="1400" i="0">
                        <a:effectLst/>
                        <a:latin typeface="Calibri" panose="020F0502020204030204" pitchFamily="34" charset="0"/>
                        <a:ea typeface="Calibri" panose="020F0502020204030204" pitchFamily="34" charset="0"/>
                        <a:cs typeface="Calibri" panose="020F0502020204030204" pitchFamily="34" charset="0"/>
                      </a:endParaRP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50000"/>
                        </a:lnSpc>
                        <a:spcAft>
                          <a:spcPts val="0"/>
                        </a:spcAft>
                      </a:pPr>
                      <a:r>
                        <a:rPr lang="it-IT" sz="1400" i="0">
                          <a:effectLst/>
                          <a:latin typeface="Calibri" panose="020F0502020204030204" pitchFamily="34" charset="0"/>
                          <a:ea typeface="Calibri" panose="020F0502020204030204" pitchFamily="34" charset="0"/>
                          <a:cs typeface="Calibri" panose="020F0502020204030204" pitchFamily="34" charset="0"/>
                        </a:rPr>
                        <a:t>n.</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165 (di cui 92 </a:t>
                      </a:r>
                      <a:r>
                        <a:rPr lang="it-IT" sz="1400" i="0" dirty="0" err="1">
                          <a:effectLst/>
                          <a:latin typeface="Calibri" panose="020F0502020204030204" pitchFamily="34" charset="0"/>
                          <a:ea typeface="Calibri" panose="020F0502020204030204" pitchFamily="34" charset="0"/>
                          <a:cs typeface="Calibri" panose="020F0502020204030204" pitchFamily="34" charset="0"/>
                        </a:rPr>
                        <a:t>Imhoff</a:t>
                      </a:r>
                      <a:r>
                        <a:rPr lang="it-IT" sz="1400" i="0" dirty="0">
                          <a:effectLst/>
                          <a:latin typeface="Calibri" panose="020F0502020204030204" pitchFamily="34" charset="0"/>
                          <a:ea typeface="Calibri" panose="020F0502020204030204" pitchFamily="34" charset="0"/>
                          <a:cs typeface="Calibri" panose="020F0502020204030204" pitchFamily="34" charset="0"/>
                        </a:rPr>
                        <a:t>)</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1</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611844440"/>
                  </a:ext>
                </a:extLst>
              </a:tr>
              <a:tr h="348901">
                <a:tc>
                  <a:txBody>
                    <a:bodyPr/>
                    <a:lstStyle/>
                    <a:p>
                      <a:pPr algn="ctr">
                        <a:lnSpc>
                          <a:spcPct val="150000"/>
                        </a:lnSpc>
                        <a:spcAft>
                          <a:spcPts val="0"/>
                        </a:spcAft>
                      </a:pPr>
                      <a:r>
                        <a:rPr lang="it-IT" sz="1400" b="1" i="0">
                          <a:effectLst/>
                          <a:latin typeface="Calibri" panose="020F0502020204030204" pitchFamily="34" charset="0"/>
                          <a:ea typeface="Calibri" panose="020F0502020204030204" pitchFamily="34" charset="0"/>
                          <a:cs typeface="Calibri" panose="020F0502020204030204" pitchFamily="34" charset="0"/>
                        </a:rPr>
                        <a:t>Reflui depurati in uscita dalla depurazione</a:t>
                      </a:r>
                      <a:endParaRPr lang="it-IT" sz="1400" i="0">
                        <a:effectLst/>
                        <a:latin typeface="Calibri" panose="020F0502020204030204" pitchFamily="34" charset="0"/>
                        <a:ea typeface="Calibri" panose="020F0502020204030204" pitchFamily="34" charset="0"/>
                        <a:cs typeface="Calibri" panose="020F0502020204030204" pitchFamily="34" charset="0"/>
                      </a:endParaRP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mc</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50000"/>
                        </a:lnSpc>
                        <a:spcAft>
                          <a:spcPts val="0"/>
                        </a:spcAft>
                      </a:pPr>
                      <a:r>
                        <a:rPr lang="it-IT" sz="1400" i="0">
                          <a:effectLst/>
                          <a:latin typeface="Calibri" panose="020F0502020204030204" pitchFamily="34" charset="0"/>
                          <a:ea typeface="Calibri" panose="020F0502020204030204" pitchFamily="34" charset="0"/>
                          <a:cs typeface="Calibri" panose="020F0502020204030204" pitchFamily="34" charset="0"/>
                        </a:rPr>
                        <a:t>129.663.181</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14.189.878</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3473255799"/>
                  </a:ext>
                </a:extLst>
              </a:tr>
              <a:tr h="348901">
                <a:tc>
                  <a:txBody>
                    <a:bodyPr/>
                    <a:lstStyle/>
                    <a:p>
                      <a:pPr algn="ctr">
                        <a:lnSpc>
                          <a:spcPct val="150000"/>
                        </a:lnSpc>
                        <a:spcAft>
                          <a:spcPts val="0"/>
                        </a:spcAft>
                      </a:pPr>
                      <a:r>
                        <a:rPr lang="it-IT" sz="1400" b="1" i="0">
                          <a:effectLst/>
                          <a:latin typeface="Calibri" panose="020F0502020204030204" pitchFamily="34" charset="0"/>
                          <a:ea typeface="Calibri" panose="020F0502020204030204" pitchFamily="34" charset="0"/>
                          <a:cs typeface="Calibri" panose="020F0502020204030204" pitchFamily="34" charset="0"/>
                        </a:rPr>
                        <a:t>Fanghi prodotti dai depuratori in termini di sostanza secca</a:t>
                      </a:r>
                      <a:endParaRPr lang="it-IT" sz="1400" i="0">
                        <a:effectLst/>
                        <a:latin typeface="Calibri" panose="020F0502020204030204" pitchFamily="34" charset="0"/>
                        <a:ea typeface="Calibri" panose="020F0502020204030204" pitchFamily="34" charset="0"/>
                        <a:cs typeface="Calibri" panose="020F0502020204030204" pitchFamily="34" charset="0"/>
                      </a:endParaRP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ton</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50000"/>
                        </a:lnSpc>
                        <a:spcAft>
                          <a:spcPts val="0"/>
                        </a:spcAft>
                      </a:pPr>
                      <a:r>
                        <a:rPr lang="it-IT" sz="1400" i="0">
                          <a:effectLst/>
                          <a:latin typeface="Calibri" panose="020F0502020204030204" pitchFamily="34" charset="0"/>
                          <a:ea typeface="Calibri" panose="020F0502020204030204" pitchFamily="34" charset="0"/>
                          <a:cs typeface="Calibri" panose="020F0502020204030204" pitchFamily="34" charset="0"/>
                        </a:rPr>
                        <a:t>6.740</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50000"/>
                        </a:lnSpc>
                        <a:spcAft>
                          <a:spcPts val="0"/>
                        </a:spcAft>
                      </a:pPr>
                      <a:r>
                        <a:rPr lang="it-IT" sz="1400" i="0" dirty="0">
                          <a:effectLst/>
                          <a:latin typeface="Calibri" panose="020F0502020204030204" pitchFamily="34" charset="0"/>
                          <a:ea typeface="Calibri" panose="020F0502020204030204" pitchFamily="34" charset="0"/>
                          <a:cs typeface="Calibri" panose="020F0502020204030204" pitchFamily="34" charset="0"/>
                        </a:rPr>
                        <a:t>1.133</a:t>
                      </a:r>
                    </a:p>
                  </a:txBody>
                  <a:tcPr marL="61460" marR="6146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90149105"/>
                  </a:ext>
                </a:extLst>
              </a:tr>
            </a:tbl>
          </a:graphicData>
        </a:graphic>
      </p:graphicFrame>
    </p:spTree>
    <p:extLst>
      <p:ext uri="{BB962C8B-B14F-4D97-AF65-F5344CB8AC3E}">
        <p14:creationId xmlns:p14="http://schemas.microsoft.com/office/powerpoint/2010/main" val="191513873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 name="Tabella 4">
            <a:extLst>
              <a:ext uri="{FF2B5EF4-FFF2-40B4-BE49-F238E27FC236}">
                <a16:creationId xmlns:a16="http://schemas.microsoft.com/office/drawing/2014/main" id="{DB11A48D-DA39-4733-A2FC-05927A9A9BF9}"/>
              </a:ext>
            </a:extLst>
          </p:cNvPr>
          <p:cNvGraphicFramePr>
            <a:graphicFrameLocks noGrp="1"/>
          </p:cNvGraphicFramePr>
          <p:nvPr>
            <p:extLst>
              <p:ext uri="{D42A27DB-BD31-4B8C-83A1-F6EECF244321}">
                <p14:modId xmlns:p14="http://schemas.microsoft.com/office/powerpoint/2010/main" val="1053374059"/>
              </p:ext>
            </p:extLst>
          </p:nvPr>
        </p:nvGraphicFramePr>
        <p:xfrm>
          <a:off x="1403648" y="1052736"/>
          <a:ext cx="6528048" cy="1854200"/>
        </p:xfrm>
        <a:graphic>
          <a:graphicData uri="http://schemas.openxmlformats.org/drawingml/2006/table">
            <a:tbl>
              <a:tblPr firstRow="1" bandRow="1">
                <a:tableStyleId>{21E4AEA4-8DFA-4A89-87EB-49C32662AFE0}</a:tableStyleId>
              </a:tblPr>
              <a:tblGrid>
                <a:gridCol w="1651248">
                  <a:extLst>
                    <a:ext uri="{9D8B030D-6E8A-4147-A177-3AD203B41FA5}">
                      <a16:colId xmlns:a16="http://schemas.microsoft.com/office/drawing/2014/main" val="1021696964"/>
                    </a:ext>
                  </a:extLst>
                </a:gridCol>
                <a:gridCol w="1219200">
                  <a:extLst>
                    <a:ext uri="{9D8B030D-6E8A-4147-A177-3AD203B41FA5}">
                      <a16:colId xmlns:a16="http://schemas.microsoft.com/office/drawing/2014/main" val="3610018294"/>
                    </a:ext>
                  </a:extLst>
                </a:gridCol>
                <a:gridCol w="1219200">
                  <a:extLst>
                    <a:ext uri="{9D8B030D-6E8A-4147-A177-3AD203B41FA5}">
                      <a16:colId xmlns:a16="http://schemas.microsoft.com/office/drawing/2014/main" val="4294417797"/>
                    </a:ext>
                  </a:extLst>
                </a:gridCol>
                <a:gridCol w="1219200">
                  <a:extLst>
                    <a:ext uri="{9D8B030D-6E8A-4147-A177-3AD203B41FA5}">
                      <a16:colId xmlns:a16="http://schemas.microsoft.com/office/drawing/2014/main" val="98050890"/>
                    </a:ext>
                  </a:extLst>
                </a:gridCol>
                <a:gridCol w="1219200">
                  <a:extLst>
                    <a:ext uri="{9D8B030D-6E8A-4147-A177-3AD203B41FA5}">
                      <a16:colId xmlns:a16="http://schemas.microsoft.com/office/drawing/2014/main" val="3556700747"/>
                    </a:ext>
                  </a:extLst>
                </a:gridCol>
              </a:tblGrid>
              <a:tr h="370840">
                <a:tc>
                  <a:txBody>
                    <a:bodyPr/>
                    <a:lstStyle/>
                    <a:p>
                      <a:pPr algn="ctr"/>
                      <a:endParaRPr lang="it-IT" sz="1600" dirty="0">
                        <a:latin typeface="Calibri" panose="020F0502020204030204" pitchFamily="34" charset="0"/>
                        <a:cs typeface="Calibri" panose="020F0502020204030204" pitchFamily="34" charset="0"/>
                      </a:endParaRPr>
                    </a:p>
                  </a:txBody>
                  <a:tcPr anchor="ctr"/>
                </a:tc>
                <a:tc>
                  <a:txBody>
                    <a:bodyPr/>
                    <a:lstStyle/>
                    <a:p>
                      <a:pPr algn="ctr"/>
                      <a:r>
                        <a:rPr lang="it-IT" sz="1600" dirty="0" err="1">
                          <a:latin typeface="Calibri" panose="020F0502020204030204" pitchFamily="34" charset="0"/>
                          <a:cs typeface="Calibri" panose="020F0502020204030204" pitchFamily="34" charset="0"/>
                        </a:rPr>
                        <a:t>Uniacque</a:t>
                      </a:r>
                      <a:endParaRPr lang="it-IT" sz="1600" dirty="0">
                        <a:latin typeface="Calibri" panose="020F0502020204030204" pitchFamily="34" charset="0"/>
                        <a:cs typeface="Calibri" panose="020F0502020204030204" pitchFamily="34" charset="0"/>
                      </a:endParaRPr>
                    </a:p>
                  </a:txBody>
                  <a:tcPr anchor="ctr"/>
                </a:tc>
                <a:tc>
                  <a:txBody>
                    <a:bodyPr/>
                    <a:lstStyle/>
                    <a:p>
                      <a:pPr algn="ctr"/>
                      <a:r>
                        <a:rPr lang="it-IT" sz="1600" dirty="0">
                          <a:latin typeface="Calibri" panose="020F0502020204030204" pitchFamily="34" charset="0"/>
                          <a:cs typeface="Calibri" panose="020F0502020204030204" pitchFamily="34" charset="0"/>
                        </a:rPr>
                        <a:t>Cogeide</a:t>
                      </a:r>
                    </a:p>
                  </a:txBody>
                  <a:tcPr anchor="ctr"/>
                </a:tc>
                <a:tc>
                  <a:txBody>
                    <a:bodyPr/>
                    <a:lstStyle/>
                    <a:p>
                      <a:pPr algn="ctr"/>
                      <a:r>
                        <a:rPr lang="it-IT" sz="1600" dirty="0">
                          <a:latin typeface="Calibri" panose="020F0502020204030204" pitchFamily="34" charset="0"/>
                          <a:cs typeface="Calibri" panose="020F0502020204030204" pitchFamily="34" charset="0"/>
                        </a:rPr>
                        <a:t>Economia</a:t>
                      </a:r>
                    </a:p>
                  </a:txBody>
                  <a:tcPr anchor="ctr"/>
                </a:tc>
                <a:tc>
                  <a:txBody>
                    <a:bodyPr/>
                    <a:lstStyle/>
                    <a:p>
                      <a:pPr algn="ctr"/>
                      <a:r>
                        <a:rPr lang="it-IT" sz="1600" dirty="0">
                          <a:latin typeface="Calibri" panose="020F0502020204030204" pitchFamily="34" charset="0"/>
                          <a:cs typeface="Calibri" panose="020F0502020204030204" pitchFamily="34" charset="0"/>
                        </a:rPr>
                        <a:t>Totale</a:t>
                      </a:r>
                    </a:p>
                  </a:txBody>
                  <a:tcPr anchor="ctr"/>
                </a:tc>
                <a:extLst>
                  <a:ext uri="{0D108BD9-81ED-4DB2-BD59-A6C34878D82A}">
                    <a16:rowId xmlns:a16="http://schemas.microsoft.com/office/drawing/2014/main" val="1684704160"/>
                  </a:ext>
                </a:extLst>
              </a:tr>
              <a:tr h="370840">
                <a:tc>
                  <a:txBody>
                    <a:bodyPr/>
                    <a:lstStyle/>
                    <a:p>
                      <a:pPr algn="ctr"/>
                      <a:r>
                        <a:rPr lang="it-IT" sz="1600" dirty="0">
                          <a:latin typeface="Calibri" panose="020F0502020204030204" pitchFamily="34" charset="0"/>
                          <a:cs typeface="Calibri" panose="020F0502020204030204" pitchFamily="34" charset="0"/>
                        </a:rPr>
                        <a:t>Km rete</a:t>
                      </a:r>
                    </a:p>
                  </a:txBody>
                  <a:tcPr anchor="ctr"/>
                </a:tc>
                <a:tc>
                  <a:txBody>
                    <a:bodyPr/>
                    <a:lstStyle/>
                    <a:p>
                      <a:pPr algn="ctr"/>
                      <a:r>
                        <a:rPr lang="it-IT" sz="1600" dirty="0">
                          <a:latin typeface="Calibri" panose="020F0502020204030204" pitchFamily="34" charset="0"/>
                          <a:cs typeface="Calibri" panose="020F0502020204030204" pitchFamily="34" charset="0"/>
                        </a:rPr>
                        <a:t>5.214</a:t>
                      </a:r>
                    </a:p>
                  </a:txBody>
                  <a:tcPr anchor="ctr"/>
                </a:tc>
                <a:tc>
                  <a:txBody>
                    <a:bodyPr/>
                    <a:lstStyle/>
                    <a:p>
                      <a:pPr algn="ctr"/>
                      <a:r>
                        <a:rPr lang="it-IT" sz="1600" dirty="0">
                          <a:latin typeface="Calibri" panose="020F0502020204030204" pitchFamily="34" charset="0"/>
                          <a:cs typeface="Calibri" panose="020F0502020204030204" pitchFamily="34" charset="0"/>
                        </a:rPr>
                        <a:t>420</a:t>
                      </a:r>
                    </a:p>
                  </a:txBody>
                  <a:tcPr anchor="ctr"/>
                </a:tc>
                <a:tc>
                  <a:txBody>
                    <a:bodyPr/>
                    <a:lstStyle/>
                    <a:p>
                      <a:pPr algn="ctr"/>
                      <a:r>
                        <a:rPr lang="it-IT" sz="1600" dirty="0">
                          <a:latin typeface="Calibri" panose="020F0502020204030204" pitchFamily="34" charset="0"/>
                          <a:cs typeface="Calibri" panose="020F0502020204030204" pitchFamily="34" charset="0"/>
                        </a:rPr>
                        <a:t>78</a:t>
                      </a:r>
                    </a:p>
                  </a:txBody>
                  <a:tcPr anchor="ctr"/>
                </a:tc>
                <a:tc>
                  <a:txBody>
                    <a:bodyPr/>
                    <a:lstStyle/>
                    <a:p>
                      <a:pPr algn="ctr"/>
                      <a:r>
                        <a:rPr lang="it-IT" sz="1600" dirty="0">
                          <a:latin typeface="Calibri" panose="020F0502020204030204" pitchFamily="34" charset="0"/>
                          <a:cs typeface="Calibri" panose="020F0502020204030204" pitchFamily="34" charset="0"/>
                        </a:rPr>
                        <a:t>5.712</a:t>
                      </a:r>
                    </a:p>
                  </a:txBody>
                  <a:tcPr anchor="ctr"/>
                </a:tc>
                <a:extLst>
                  <a:ext uri="{0D108BD9-81ED-4DB2-BD59-A6C34878D82A}">
                    <a16:rowId xmlns:a16="http://schemas.microsoft.com/office/drawing/2014/main" val="3106621169"/>
                  </a:ext>
                </a:extLst>
              </a:tr>
              <a:tr h="370840">
                <a:tc>
                  <a:txBody>
                    <a:bodyPr/>
                    <a:lstStyle/>
                    <a:p>
                      <a:pPr algn="ctr"/>
                      <a:r>
                        <a:rPr lang="it-IT" sz="1600" dirty="0">
                          <a:latin typeface="Calibri" panose="020F0502020204030204" pitchFamily="34" charset="0"/>
                          <a:cs typeface="Calibri" panose="020F0502020204030204" pitchFamily="34" charset="0"/>
                        </a:rPr>
                        <a:t>N° sfioratori</a:t>
                      </a:r>
                    </a:p>
                  </a:txBody>
                  <a:tcPr anchor="ctr"/>
                </a:tc>
                <a:tc>
                  <a:txBody>
                    <a:bodyPr/>
                    <a:lstStyle/>
                    <a:p>
                      <a:pPr algn="ctr"/>
                      <a:r>
                        <a:rPr lang="it-IT" sz="1600" dirty="0">
                          <a:latin typeface="Calibri" panose="020F0502020204030204" pitchFamily="34" charset="0"/>
                          <a:cs typeface="Calibri" panose="020F0502020204030204" pitchFamily="34" charset="0"/>
                        </a:rPr>
                        <a:t>2.575</a:t>
                      </a:r>
                    </a:p>
                  </a:txBody>
                  <a:tcPr anchor="ctr"/>
                </a:tc>
                <a:tc>
                  <a:txBody>
                    <a:bodyPr/>
                    <a:lstStyle/>
                    <a:p>
                      <a:pPr algn="ctr"/>
                      <a:r>
                        <a:rPr lang="it-IT" sz="1600" dirty="0">
                          <a:latin typeface="Calibri" panose="020F0502020204030204" pitchFamily="34" charset="0"/>
                          <a:cs typeface="Calibri" panose="020F0502020204030204" pitchFamily="34" charset="0"/>
                        </a:rPr>
                        <a:t>86</a:t>
                      </a:r>
                    </a:p>
                  </a:txBody>
                  <a:tcPr anchor="ctr"/>
                </a:tc>
                <a:tc>
                  <a:txBody>
                    <a:bodyPr/>
                    <a:lstStyle/>
                    <a:p>
                      <a:pPr algn="ctr"/>
                      <a:r>
                        <a:rPr lang="it-IT" sz="1600" dirty="0">
                          <a:latin typeface="Calibri" panose="020F0502020204030204" pitchFamily="34" charset="0"/>
                          <a:cs typeface="Calibri" panose="020F0502020204030204" pitchFamily="34" charset="0"/>
                        </a:rPr>
                        <a:t>58</a:t>
                      </a:r>
                    </a:p>
                  </a:txBody>
                  <a:tcPr anchor="ctr"/>
                </a:tc>
                <a:tc>
                  <a:txBody>
                    <a:bodyPr/>
                    <a:lstStyle/>
                    <a:p>
                      <a:pPr algn="ctr"/>
                      <a:r>
                        <a:rPr lang="it-IT" sz="1600" dirty="0">
                          <a:latin typeface="Calibri" panose="020F0502020204030204" pitchFamily="34" charset="0"/>
                          <a:cs typeface="Calibri" panose="020F0502020204030204" pitchFamily="34" charset="0"/>
                        </a:rPr>
                        <a:t>2.719</a:t>
                      </a:r>
                    </a:p>
                  </a:txBody>
                  <a:tcPr anchor="ctr"/>
                </a:tc>
                <a:extLst>
                  <a:ext uri="{0D108BD9-81ED-4DB2-BD59-A6C34878D82A}">
                    <a16:rowId xmlns:a16="http://schemas.microsoft.com/office/drawing/2014/main" val="862604901"/>
                  </a:ext>
                </a:extLst>
              </a:tr>
              <a:tr h="370840">
                <a:tc gridSpan="5">
                  <a:txBody>
                    <a:bodyPr/>
                    <a:lstStyle/>
                    <a:p>
                      <a:pPr algn="ctr"/>
                      <a:endParaRPr lang="it-IT" sz="1600" dirty="0">
                        <a:latin typeface="Calibri" panose="020F0502020204030204" pitchFamily="34" charset="0"/>
                        <a:cs typeface="Calibri" panose="020F0502020204030204" pitchFamily="34" charset="0"/>
                      </a:endParaRPr>
                    </a:p>
                  </a:txBody>
                  <a:tcPr anchor="ctr"/>
                </a:tc>
                <a:tc hMerge="1">
                  <a:txBody>
                    <a:bodyPr/>
                    <a:lstStyle/>
                    <a:p>
                      <a:pPr algn="ctr"/>
                      <a:endParaRPr lang="it-IT" sz="1600" dirty="0">
                        <a:latin typeface="Calibri" panose="020F0502020204030204" pitchFamily="34" charset="0"/>
                        <a:cs typeface="Calibri" panose="020F0502020204030204" pitchFamily="34" charset="0"/>
                      </a:endParaRPr>
                    </a:p>
                  </a:txBody>
                  <a:tcPr anchor="ctr"/>
                </a:tc>
                <a:tc hMerge="1">
                  <a:txBody>
                    <a:bodyPr/>
                    <a:lstStyle/>
                    <a:p>
                      <a:pPr algn="ctr"/>
                      <a:endParaRPr lang="it-IT" sz="1600" dirty="0">
                        <a:latin typeface="Calibri" panose="020F0502020204030204" pitchFamily="34" charset="0"/>
                        <a:cs typeface="Calibri" panose="020F0502020204030204" pitchFamily="34" charset="0"/>
                      </a:endParaRPr>
                    </a:p>
                  </a:txBody>
                  <a:tcPr anchor="ctr"/>
                </a:tc>
                <a:tc hMerge="1">
                  <a:txBody>
                    <a:bodyPr/>
                    <a:lstStyle/>
                    <a:p>
                      <a:pPr algn="ctr"/>
                      <a:endParaRPr lang="it-IT" sz="1600" dirty="0">
                        <a:latin typeface="Calibri" panose="020F0502020204030204" pitchFamily="34" charset="0"/>
                        <a:cs typeface="Calibri" panose="020F0502020204030204" pitchFamily="34" charset="0"/>
                      </a:endParaRPr>
                    </a:p>
                  </a:txBody>
                  <a:tcPr anchor="ctr"/>
                </a:tc>
                <a:tc hMerge="1">
                  <a:txBody>
                    <a:bodyPr/>
                    <a:lstStyle/>
                    <a:p>
                      <a:pPr algn="ctr"/>
                      <a:endParaRPr lang="it-IT"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957520352"/>
                  </a:ext>
                </a:extLst>
              </a:tr>
              <a:tr h="370840">
                <a:tc gridSpan="4">
                  <a:txBody>
                    <a:bodyPr/>
                    <a:lstStyle/>
                    <a:p>
                      <a:pPr algn="ctr"/>
                      <a:r>
                        <a:rPr lang="it-IT" sz="1600" dirty="0">
                          <a:latin typeface="Calibri" panose="020F0502020204030204" pitchFamily="34" charset="0"/>
                          <a:cs typeface="Calibri" panose="020F0502020204030204" pitchFamily="34" charset="0"/>
                        </a:rPr>
                        <a:t>Sfioratori ogni km di rete fognaria</a:t>
                      </a:r>
                    </a:p>
                  </a:txBody>
                  <a:tcPr anchor="ct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a:txBody>
                    <a:bodyPr/>
                    <a:lstStyle/>
                    <a:p>
                      <a:pPr algn="ctr"/>
                      <a:r>
                        <a:rPr lang="it-IT" sz="1600" dirty="0">
                          <a:latin typeface="Calibri" panose="020F0502020204030204" pitchFamily="34" charset="0"/>
                          <a:cs typeface="Calibri" panose="020F0502020204030204" pitchFamily="34" charset="0"/>
                        </a:rPr>
                        <a:t>0,48</a:t>
                      </a:r>
                    </a:p>
                  </a:txBody>
                  <a:tcPr anchor="ctr"/>
                </a:tc>
                <a:extLst>
                  <a:ext uri="{0D108BD9-81ED-4DB2-BD59-A6C34878D82A}">
                    <a16:rowId xmlns:a16="http://schemas.microsoft.com/office/drawing/2014/main" val="38563354"/>
                  </a:ext>
                </a:extLst>
              </a:tr>
            </a:tbl>
          </a:graphicData>
        </a:graphic>
      </p:graphicFrame>
      <p:sp>
        <p:nvSpPr>
          <p:cNvPr id="7" name="CasellaDiTesto 6">
            <a:extLst>
              <a:ext uri="{FF2B5EF4-FFF2-40B4-BE49-F238E27FC236}">
                <a16:creationId xmlns:a16="http://schemas.microsoft.com/office/drawing/2014/main" id="{A833565F-2674-4257-A231-D5D08B573409}"/>
              </a:ext>
            </a:extLst>
          </p:cNvPr>
          <p:cNvSpPr txBox="1"/>
          <p:nvPr/>
        </p:nvSpPr>
        <p:spPr>
          <a:xfrm>
            <a:off x="1187625" y="3259723"/>
            <a:ext cx="7056784" cy="338554"/>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it-IT" sz="1600" dirty="0">
                <a:latin typeface="Calibri" panose="020F0502020204030204" pitchFamily="34" charset="0"/>
                <a:cs typeface="Times New Roman" panose="02020603050405020304" pitchFamily="18" charset="0"/>
              </a:rPr>
              <a:t>Nel territorio dell’ATO è presente in media uno sfioratore ogni 2 km di rete fognaria</a:t>
            </a:r>
            <a:endParaRPr lang="it-IT" sz="1600" dirty="0"/>
          </a:p>
        </p:txBody>
      </p:sp>
      <p:sp>
        <p:nvSpPr>
          <p:cNvPr id="6" name="CasellaDiTesto 5">
            <a:extLst>
              <a:ext uri="{FF2B5EF4-FFF2-40B4-BE49-F238E27FC236}">
                <a16:creationId xmlns:a16="http://schemas.microsoft.com/office/drawing/2014/main" id="{6AAA5F61-980E-41FE-A7CA-19638959A3A0}"/>
              </a:ext>
            </a:extLst>
          </p:cNvPr>
          <p:cNvSpPr txBox="1"/>
          <p:nvPr/>
        </p:nvSpPr>
        <p:spPr>
          <a:xfrm>
            <a:off x="503050" y="4154798"/>
            <a:ext cx="8137899" cy="1815882"/>
          </a:xfrm>
          <a:prstGeom prst="rect">
            <a:avLst/>
          </a:prstGeom>
          <a:noFill/>
        </p:spPr>
        <p:txBody>
          <a:bodyPr wrap="square">
            <a:spAutoFit/>
          </a:bodyPr>
          <a:lstStyle/>
          <a:p>
            <a:pPr algn="just"/>
            <a:r>
              <a:rPr lang="it-IT" sz="1600" dirty="0">
                <a:latin typeface="Calibri" panose="020F0502020204030204" pitchFamily="34" charset="0"/>
                <a:cs typeface="Times New Roman" panose="02020603050405020304" pitchFamily="18" charset="0"/>
              </a:rPr>
              <a:t>Per poter stabilire gli interventi necessari al PRFS deve essere realizzato uno studio idraulico delle reti fognarie secondo i seguenti steps:</a:t>
            </a:r>
          </a:p>
          <a:p>
            <a:pPr marL="342900" indent="-342900" algn="just">
              <a:buAutoNum type="arabicPeriod"/>
            </a:pPr>
            <a:r>
              <a:rPr lang="it-IT" sz="1600" dirty="0">
                <a:latin typeface="Calibri" panose="020F0502020204030204" pitchFamily="34" charset="0"/>
                <a:cs typeface="Times New Roman" panose="02020603050405020304" pitchFamily="18" charset="0"/>
              </a:rPr>
              <a:t>Rilievo reti in parallelo viene effettuata una</a:t>
            </a:r>
          </a:p>
          <a:p>
            <a:pPr marL="342900" indent="-342900" algn="just">
              <a:buAutoNum type="arabicPeriod"/>
            </a:pPr>
            <a:r>
              <a:rPr lang="it-IT" sz="1600" dirty="0">
                <a:latin typeface="Calibri" panose="020F0502020204030204" pitchFamily="34" charset="0"/>
                <a:cs typeface="Times New Roman" panose="02020603050405020304" pitchFamily="18" charset="0"/>
              </a:rPr>
              <a:t>Verifica </a:t>
            </a:r>
          </a:p>
          <a:p>
            <a:pPr marL="342900" indent="-342900" algn="just">
              <a:buAutoNum type="arabicPeriod"/>
            </a:pPr>
            <a:r>
              <a:rPr lang="it-IT" sz="1600" dirty="0">
                <a:latin typeface="Calibri" panose="020F0502020204030204" pitchFamily="34" charset="0"/>
                <a:cs typeface="Times New Roman" panose="02020603050405020304" pitchFamily="18" charset="0"/>
              </a:rPr>
              <a:t>Modellazione</a:t>
            </a:r>
          </a:p>
          <a:p>
            <a:pPr marL="342900" indent="-342900" algn="just">
              <a:buAutoNum type="arabicPeriod"/>
            </a:pPr>
            <a:r>
              <a:rPr lang="it-IT" sz="1600" dirty="0">
                <a:latin typeface="Calibri" panose="020F0502020204030204" pitchFamily="34" charset="0"/>
                <a:cs typeface="Times New Roman" panose="02020603050405020304" pitchFamily="18" charset="0"/>
              </a:rPr>
              <a:t>Taratura</a:t>
            </a:r>
          </a:p>
          <a:p>
            <a:pPr marL="342900" indent="-342900" algn="just">
              <a:buAutoNum type="arabicPeriod"/>
            </a:pPr>
            <a:r>
              <a:rPr lang="it-IT" sz="1600" dirty="0">
                <a:latin typeface="Calibri" panose="020F0502020204030204" pitchFamily="34" charset="0"/>
                <a:cs typeface="Times New Roman" panose="02020603050405020304" pitchFamily="18" charset="0"/>
              </a:rPr>
              <a:t>Scelta degli interventi</a:t>
            </a:r>
          </a:p>
        </p:txBody>
      </p:sp>
    </p:spTree>
    <p:extLst>
      <p:ext uri="{BB962C8B-B14F-4D97-AF65-F5344CB8AC3E}">
        <p14:creationId xmlns:p14="http://schemas.microsoft.com/office/powerpoint/2010/main" val="406821519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1039"/>
          <p:cNvSpPr>
            <a:spLocks noGrp="1" noChangeArrowheads="1"/>
          </p:cNvSpPr>
          <p:nvPr>
            <p:ph type="body" idx="1"/>
          </p:nvPr>
        </p:nvSpPr>
        <p:spPr bwMode="auto">
          <a:xfrm>
            <a:off x="586048" y="1613900"/>
            <a:ext cx="8280920" cy="29067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spcAft>
                <a:spcPts val="0"/>
              </a:spcAft>
            </a:pPr>
            <a:r>
              <a:rPr lang="it-IT" altLang="it-IT" sz="1600" dirty="0">
                <a:latin typeface="Calibri" panose="020F0502020204030204" pitchFamily="34" charset="0"/>
                <a:cs typeface="Calibri" panose="020F0502020204030204" pitchFamily="34" charset="0"/>
              </a:rPr>
              <a:t>In questa prima fase viene effettuata una ricognizione e una verifica dei dati esistenti dei rilievi effettuati negli anni precedenti, individuando i nodi critici e le integrazioni necessarie. L’attività è svolta dal Gestore esclusivamente attraverso </a:t>
            </a:r>
            <a:r>
              <a:rPr lang="it-IT" altLang="it-IT" sz="1600" b="1" dirty="0">
                <a:latin typeface="Calibri" panose="020F0502020204030204" pitchFamily="34" charset="0"/>
                <a:cs typeface="Calibri" panose="020F0502020204030204" pitchFamily="34" charset="0"/>
              </a:rPr>
              <a:t>l’affidamento a professionisti ESTERNI.</a:t>
            </a:r>
          </a:p>
          <a:p>
            <a:pPr marL="0" indent="0" algn="just">
              <a:spcAft>
                <a:spcPts val="0"/>
              </a:spcAft>
            </a:pPr>
            <a:r>
              <a:rPr lang="it-IT" altLang="it-IT" sz="1600" dirty="0">
                <a:latin typeface="Calibri" panose="020F0502020204030204" pitchFamily="34" charset="0"/>
                <a:cs typeface="Calibri" panose="020F0502020204030204" pitchFamily="34" charset="0"/>
              </a:rPr>
              <a:t>Attraverso misurazione in campo, viene completata o acquisita la conoscenza degli elementi che costituiscono la rete di fognatura, tramite due tipi di rilievo</a:t>
            </a:r>
            <a:endParaRPr lang="it-IT" altLang="it-IT" sz="1600" b="1" dirty="0">
              <a:latin typeface="Calibri" panose="020F0502020204030204" pitchFamily="34" charset="0"/>
              <a:cs typeface="Calibri" panose="020F0502020204030204" pitchFamily="34" charset="0"/>
            </a:endParaRPr>
          </a:p>
          <a:p>
            <a:pPr algn="just">
              <a:spcAft>
                <a:spcPts val="0"/>
              </a:spcAft>
              <a:buFont typeface="Arial" panose="020B0604020202020204" pitchFamily="34" charset="0"/>
              <a:buChar char="•"/>
            </a:pPr>
            <a:r>
              <a:rPr lang="it-IT" altLang="it-IT" sz="1600" b="1" dirty="0">
                <a:latin typeface="Calibri" panose="020F0502020204030204" pitchFamily="34" charset="0"/>
                <a:cs typeface="Calibri" panose="020F0502020204030204" pitchFamily="34" charset="0"/>
              </a:rPr>
              <a:t>Topografico</a:t>
            </a:r>
            <a:r>
              <a:rPr lang="it-IT" altLang="it-IT" sz="1600" dirty="0">
                <a:latin typeface="Calibri" panose="020F0502020204030204" pitchFamily="34" charset="0"/>
                <a:cs typeface="Calibri" panose="020F0502020204030204" pitchFamily="34" charset="0"/>
              </a:rPr>
              <a:t>  viene determinata la posizione e la quota degli elementi della rete fognaria nel contesto territoriale (coordinate geografiche di pozzetti, condotte, altri elementi)</a:t>
            </a:r>
          </a:p>
          <a:p>
            <a:pPr algn="just">
              <a:spcAft>
                <a:spcPts val="0"/>
              </a:spcAft>
              <a:buFont typeface="Arial" panose="020B0604020202020204" pitchFamily="34" charset="0"/>
              <a:buChar char="•"/>
            </a:pPr>
            <a:r>
              <a:rPr lang="it-IT" altLang="it-IT" sz="1600" b="1" dirty="0">
                <a:latin typeface="Calibri" panose="020F0502020204030204" pitchFamily="34" charset="0"/>
                <a:cs typeface="Calibri" panose="020F0502020204030204" pitchFamily="34" charset="0"/>
              </a:rPr>
              <a:t>Geometrico</a:t>
            </a:r>
            <a:r>
              <a:rPr lang="it-IT" altLang="it-IT" sz="1600" dirty="0">
                <a:latin typeface="Calibri" panose="020F0502020204030204" pitchFamily="34" charset="0"/>
                <a:cs typeface="Calibri" panose="020F0502020204030204" pitchFamily="34" charset="0"/>
              </a:rPr>
              <a:t> vengono definite le dimensioni, la forma e le caratteristiche strutturali degli elementi della rete fognaria, tubazioni, pozzetti e tutti gli elementi puntuali visibili o ispezionabili con produzione di schede monografiche per i manufatti rilevati e restituzione dei relativi elaborati tecnici di rilievo</a:t>
            </a:r>
          </a:p>
          <a:p>
            <a:pPr marL="0" indent="0" algn="just">
              <a:spcAft>
                <a:spcPts val="0"/>
              </a:spcAft>
            </a:pPr>
            <a:endParaRPr lang="it-IT" altLang="it-IT" sz="1600" dirty="0">
              <a:latin typeface="Calibri" panose="020F0502020204030204" pitchFamily="34" charset="0"/>
              <a:cs typeface="Calibri" panose="020F0502020204030204" pitchFamily="34" charset="0"/>
            </a:endParaRPr>
          </a:p>
          <a:p>
            <a:pPr algn="just">
              <a:spcAft>
                <a:spcPts val="0"/>
              </a:spcAft>
              <a:buFont typeface="Arial" panose="020B0604020202020204" pitchFamily="34" charset="0"/>
              <a:buChar char="•"/>
            </a:pPr>
            <a:endParaRPr lang="it-IT" altLang="it-IT" sz="1800" dirty="0">
              <a:latin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9218A0E0-C718-635F-F3B8-50D38C1CCB2D}"/>
              </a:ext>
            </a:extLst>
          </p:cNvPr>
          <p:cNvSpPr/>
          <p:nvPr/>
        </p:nvSpPr>
        <p:spPr>
          <a:xfrm>
            <a:off x="21702" y="666701"/>
            <a:ext cx="9144001" cy="307777"/>
          </a:xfrm>
          <a:prstGeom prst="rect">
            <a:avLst/>
          </a:prstGeom>
          <a:noFill/>
        </p:spPr>
        <p:txBody>
          <a:bodyPr wrap="square" lIns="91440" tIns="45720" rIns="91440" bIns="45720">
            <a:spAutoFit/>
          </a:bodyPr>
          <a:lstStyle/>
          <a:p>
            <a:pPr algn="ctr"/>
            <a:r>
              <a:rPr lang="it-IT" sz="1400" b="1" dirty="0">
                <a:ln w="18415" cmpd="sng">
                  <a:noFill/>
                  <a:prstDash val="solid"/>
                </a:ln>
                <a:solidFill>
                  <a:srgbClr val="0070C0"/>
                </a:solidFill>
              </a:rPr>
              <a:t>FASI di studio per il PRFS</a:t>
            </a:r>
          </a:p>
        </p:txBody>
      </p:sp>
      <p:sp>
        <p:nvSpPr>
          <p:cNvPr id="5" name="Rectangle 1039">
            <a:extLst>
              <a:ext uri="{FF2B5EF4-FFF2-40B4-BE49-F238E27FC236}">
                <a16:creationId xmlns:a16="http://schemas.microsoft.com/office/drawing/2014/main" id="{42639D27-3498-4B68-882D-F3B876DB61C1}"/>
              </a:ext>
            </a:extLst>
          </p:cNvPr>
          <p:cNvSpPr txBox="1">
            <a:spLocks noChangeArrowheads="1"/>
          </p:cNvSpPr>
          <p:nvPr/>
        </p:nvSpPr>
        <p:spPr bwMode="auto">
          <a:xfrm>
            <a:off x="586048" y="1103231"/>
            <a:ext cx="8280920" cy="355118"/>
          </a:xfrm>
          <a:prstGeom prst="rect">
            <a:avLst/>
          </a:prstGeom>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spcAft>
                <a:spcPts val="0"/>
              </a:spcAft>
              <a:buFontTx/>
              <a:buAutoNum type="arabicPeriod"/>
            </a:pPr>
            <a:r>
              <a:rPr lang="it-IT" altLang="it-IT" sz="1600" kern="0" dirty="0">
                <a:latin typeface="Calibri" panose="020F0502020204030204" pitchFamily="34" charset="0"/>
                <a:cs typeface="Calibri" panose="020F0502020204030204" pitchFamily="34" charset="0"/>
              </a:rPr>
              <a:t>RILIEVO</a:t>
            </a:r>
          </a:p>
        </p:txBody>
      </p:sp>
      <p:sp>
        <p:nvSpPr>
          <p:cNvPr id="10" name="CasellaDiTesto 9">
            <a:extLst>
              <a:ext uri="{FF2B5EF4-FFF2-40B4-BE49-F238E27FC236}">
                <a16:creationId xmlns:a16="http://schemas.microsoft.com/office/drawing/2014/main" id="{8FBACBA4-9670-48A5-ACD5-DFFE809E4A5A}"/>
              </a:ext>
            </a:extLst>
          </p:cNvPr>
          <p:cNvSpPr txBox="1"/>
          <p:nvPr/>
        </p:nvSpPr>
        <p:spPr>
          <a:xfrm>
            <a:off x="586048" y="4653895"/>
            <a:ext cx="8197849" cy="142192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just" defTabSz="914400" rtl="0" eaLnBrk="0" fontAlgn="base" latinLnBrk="0" hangingPunct="0">
              <a:lnSpc>
                <a:spcPct val="100000"/>
              </a:lnSpc>
              <a:spcBef>
                <a:spcPct val="20000"/>
              </a:spcBef>
              <a:spcAft>
                <a:spcPts val="0"/>
              </a:spcAft>
              <a:buClrTx/>
              <a:buSzTx/>
              <a:buFontTx/>
              <a:buNone/>
              <a:tabLst/>
              <a:defRPr/>
            </a:pPr>
            <a:r>
              <a:rPr kumimoji="0" lang="it-IT" altLang="it-IT"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dati raccolti sono finalizzati alla costruzione di un </a:t>
            </a:r>
            <a:r>
              <a:rPr kumimoji="0" lang="it-IT" altLang="it-IT" sz="1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modello geometrico-idraulico</a:t>
            </a:r>
            <a:r>
              <a:rPr kumimoji="0" lang="it-IT" altLang="it-IT"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per ciascun Comune, che rappresenti fedelmente la rete di fognatura comunale.</a:t>
            </a:r>
          </a:p>
          <a:p>
            <a:pPr lvl="0" algn="just">
              <a:spcBef>
                <a:spcPct val="20000"/>
              </a:spcBef>
              <a:spcAft>
                <a:spcPts val="0"/>
              </a:spcAft>
              <a:defRPr/>
            </a:pPr>
            <a:r>
              <a:rPr lang="it-IT" altLang="it-IT" sz="1600" kern="0" dirty="0">
                <a:solidFill>
                  <a:prstClr val="black"/>
                </a:solidFill>
                <a:latin typeface="Calibri" panose="020F0502020204030204" pitchFamily="34" charset="0"/>
                <a:cs typeface="Calibri" panose="020F0502020204030204" pitchFamily="34" charset="0"/>
              </a:rPr>
              <a:t>per </a:t>
            </a:r>
            <a:r>
              <a:rPr lang="it-IT" altLang="it-IT" sz="1600" kern="0" dirty="0" err="1">
                <a:solidFill>
                  <a:prstClr val="black"/>
                </a:solidFill>
                <a:latin typeface="Calibri" panose="020F0502020204030204" pitchFamily="34" charset="0"/>
                <a:cs typeface="Calibri" panose="020F0502020204030204" pitchFamily="34" charset="0"/>
              </a:rPr>
              <a:t>Uniacque</a:t>
            </a:r>
            <a:r>
              <a:rPr lang="it-IT" altLang="it-IT" sz="1600" kern="0" dirty="0">
                <a:solidFill>
                  <a:prstClr val="black"/>
                </a:solidFill>
                <a:latin typeface="Calibri" panose="020F0502020204030204" pitchFamily="34" charset="0"/>
                <a:cs typeface="Calibri" panose="020F0502020204030204" pitchFamily="34" charset="0"/>
              </a:rPr>
              <a:t> S.p.A. disponibili rilievi per 2.278 km di rete su 5.214 km pari al 44 %</a:t>
            </a:r>
          </a:p>
          <a:p>
            <a:pPr lvl="0" algn="just">
              <a:spcBef>
                <a:spcPct val="20000"/>
              </a:spcBef>
              <a:spcAft>
                <a:spcPts val="0"/>
              </a:spcAft>
              <a:defRPr/>
            </a:pPr>
            <a:r>
              <a:rPr lang="it-IT" altLang="it-IT" sz="1600" kern="0" dirty="0">
                <a:solidFill>
                  <a:prstClr val="black"/>
                </a:solidFill>
                <a:latin typeface="Calibri" panose="020F0502020204030204" pitchFamily="34" charset="0"/>
                <a:cs typeface="Calibri" panose="020F0502020204030204" pitchFamily="34" charset="0"/>
              </a:rPr>
              <a:t>p</a:t>
            </a:r>
            <a:r>
              <a:rPr kumimoji="0" lang="it-IT" altLang="it-IT" sz="16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er</a:t>
            </a:r>
            <a:r>
              <a:rPr lang="it-IT" altLang="it-IT" sz="1600" kern="0" dirty="0">
                <a:solidFill>
                  <a:prstClr val="black"/>
                </a:solidFill>
                <a:latin typeface="Calibri" panose="020F0502020204030204" pitchFamily="34" charset="0"/>
                <a:cs typeface="Calibri" panose="020F0502020204030204" pitchFamily="34" charset="0"/>
              </a:rPr>
              <a:t> </a:t>
            </a:r>
            <a:r>
              <a:rPr kumimoji="0" lang="it-IT" altLang="it-IT"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Cogeide S.p.A.</a:t>
            </a:r>
            <a:r>
              <a:rPr lang="it-IT" altLang="it-IT" sz="1600" kern="0" dirty="0">
                <a:solidFill>
                  <a:prstClr val="black"/>
                </a:solidFill>
                <a:latin typeface="Calibri" panose="020F0502020204030204" pitchFamily="34" charset="0"/>
                <a:cs typeface="Calibri" panose="020F0502020204030204" pitchFamily="34" charset="0"/>
              </a:rPr>
              <a:t> disponibili rilievi realizzati nel corso degli anni di gestione e vengono costantemente aggiornati dai tecnici.</a:t>
            </a:r>
            <a:endParaRPr kumimoji="0" lang="it-IT" altLang="it-IT"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2362041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7CAEE4E0-8C61-4046-B208-5FC28E82B7D3}"/>
              </a:ext>
            </a:extLst>
          </p:cNvPr>
          <p:cNvSpPr txBox="1"/>
          <p:nvPr/>
        </p:nvSpPr>
        <p:spPr>
          <a:xfrm>
            <a:off x="574489" y="741041"/>
            <a:ext cx="8137898" cy="338554"/>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it-IT"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VERIFICA SFIORI</a:t>
            </a:r>
            <a:endParaRPr lang="it-IT" sz="1600" dirty="0">
              <a:solidFill>
                <a:schemeClr val="tx1"/>
              </a:solidFill>
            </a:endParaRPr>
          </a:p>
        </p:txBody>
      </p:sp>
      <p:sp>
        <p:nvSpPr>
          <p:cNvPr id="7" name="CasellaDiTesto 6">
            <a:extLst>
              <a:ext uri="{FF2B5EF4-FFF2-40B4-BE49-F238E27FC236}">
                <a16:creationId xmlns:a16="http://schemas.microsoft.com/office/drawing/2014/main" id="{993BC8A9-1DB9-453C-8BA7-A4145D216040}"/>
              </a:ext>
            </a:extLst>
          </p:cNvPr>
          <p:cNvSpPr txBox="1"/>
          <p:nvPr/>
        </p:nvSpPr>
        <p:spPr>
          <a:xfrm>
            <a:off x="574489" y="1289953"/>
            <a:ext cx="8137899" cy="4278094"/>
          </a:xfrm>
          <a:prstGeom prst="rect">
            <a:avLst/>
          </a:prstGeom>
          <a:noFill/>
        </p:spPr>
        <p:txBody>
          <a:bodyPr wrap="square">
            <a:spAutoFit/>
          </a:bodyPr>
          <a:lstStyle/>
          <a:p>
            <a:pPr algn="just"/>
            <a:r>
              <a:rPr lang="it-IT" sz="1600" dirty="0">
                <a:latin typeface="Calibri" panose="020F0502020204030204" pitchFamily="34" charset="0"/>
                <a:cs typeface="Times New Roman" panose="02020603050405020304" pitchFamily="18" charset="0"/>
              </a:rPr>
              <a:t>Attraverso incarichi a professionisti esterni viene verificata la conformità degli sfioratori insistenti sulle reti fognarie dei comuni. In particolare:</a:t>
            </a:r>
          </a:p>
          <a:p>
            <a:pPr marL="285750" indent="-285750" algn="just">
              <a:buFont typeface="Arial" panose="020B0604020202020204" pitchFamily="34" charset="0"/>
              <a:buChar char="•"/>
            </a:pPr>
            <a:r>
              <a:rPr lang="it-IT" sz="1600" dirty="0">
                <a:latin typeface="Calibri" panose="020F0502020204030204" pitchFamily="34" charset="0"/>
                <a:cs typeface="Times New Roman" panose="02020603050405020304" pitchFamily="18" charset="0"/>
              </a:rPr>
              <a:t>prima verifica di conformità rispetto ai valori di portata che gli sfioratori devono poter consentire di derivare all’impianto di trattamento</a:t>
            </a:r>
          </a:p>
          <a:p>
            <a:pPr marL="285750" indent="-285750" algn="just">
              <a:buFont typeface="Arial" panose="020B0604020202020204" pitchFamily="34" charset="0"/>
              <a:buChar char="•"/>
            </a:pPr>
            <a:r>
              <a:rPr lang="it-IT" sz="1600" dirty="0">
                <a:latin typeface="Calibri" panose="020F0502020204030204" pitchFamily="34" charset="0"/>
                <a:cs typeface="Times New Roman" panose="02020603050405020304" pitchFamily="18" charset="0"/>
              </a:rPr>
              <a:t>valore di portata minima di soglia per classificare gli sfioratori secondo le definizioni dell’art. 12 del regolamento 06/2019 </a:t>
            </a:r>
          </a:p>
          <a:p>
            <a:pPr marL="285750" indent="-285750" algn="just">
              <a:buFont typeface="Arial" panose="020B0604020202020204" pitchFamily="34" charset="0"/>
              <a:buChar char="•"/>
            </a:pPr>
            <a:r>
              <a:rPr lang="it-IT" sz="1600" dirty="0">
                <a:latin typeface="Calibri" panose="020F0502020204030204" pitchFamily="34" charset="0"/>
                <a:cs typeface="Times New Roman" panose="02020603050405020304" pitchFamily="18" charset="0"/>
              </a:rPr>
              <a:t>determinazione delle portate sfiorate verso i ricettori per le quali l’art.13 del regolamento, fa salvo l’obbligo di rispettare le portate limite previste all’articolo 51 delle NTA del PTUA”.</a:t>
            </a:r>
          </a:p>
          <a:p>
            <a:pPr algn="just"/>
            <a:endParaRPr lang="it-IT" sz="1600" dirty="0">
              <a:latin typeface="Calibri" panose="020F0502020204030204" pitchFamily="34" charset="0"/>
              <a:cs typeface="Times New Roman" panose="02020603050405020304" pitchFamily="18" charset="0"/>
            </a:endParaRPr>
          </a:p>
          <a:p>
            <a:pPr algn="just"/>
            <a:r>
              <a:rPr lang="it-IT" sz="1600" dirty="0">
                <a:latin typeface="Calibri" panose="020F0502020204030204" pitchFamily="34" charset="0"/>
                <a:cs typeface="Times New Roman" panose="02020603050405020304" pitchFamily="18" charset="0"/>
              </a:rPr>
              <a:t>Per la verifica dei singoli scaricatori di piena si è proceduto a:</a:t>
            </a:r>
          </a:p>
          <a:p>
            <a:pPr marL="285750" indent="-285750" algn="just">
              <a:buFont typeface="Arial" panose="020B0604020202020204" pitchFamily="34" charset="0"/>
              <a:buChar char="•"/>
            </a:pPr>
            <a:r>
              <a:rPr lang="it-IT" sz="1600" dirty="0">
                <a:latin typeface="Calibri" panose="020F0502020204030204" pitchFamily="34" charset="0"/>
                <a:cs typeface="Times New Roman" panose="02020603050405020304" pitchFamily="18" charset="0"/>
              </a:rPr>
              <a:t>ricostruzione bacino urbano afferente in termini di carico residente e industriale allacciato alla pubblica fognatura;</a:t>
            </a:r>
          </a:p>
          <a:p>
            <a:pPr marL="285750" indent="-285750" algn="just">
              <a:buFont typeface="Arial" panose="020B0604020202020204" pitchFamily="34" charset="0"/>
              <a:buChar char="•"/>
            </a:pPr>
            <a:r>
              <a:rPr lang="it-IT" sz="1600" dirty="0">
                <a:latin typeface="Calibri" panose="020F0502020204030204" pitchFamily="34" charset="0"/>
                <a:cs typeface="Times New Roman" panose="02020603050405020304" pitchFamily="18" charset="0"/>
              </a:rPr>
              <a:t>rilievo della consistenza geometrica e funzionale dello sfioratore;</a:t>
            </a:r>
          </a:p>
          <a:p>
            <a:pPr marL="285750" indent="-285750" algn="just">
              <a:buFont typeface="Arial" panose="020B0604020202020204" pitchFamily="34" charset="0"/>
              <a:buChar char="•"/>
            </a:pPr>
            <a:r>
              <a:rPr lang="it-IT" sz="1600" dirty="0">
                <a:latin typeface="Calibri" panose="020F0502020204030204" pitchFamily="34" charset="0"/>
                <a:cs typeface="Times New Roman" panose="02020603050405020304" pitchFamily="18" charset="0"/>
              </a:rPr>
              <a:t>individuazione della portata di attivazione (portata di soglia) in base alla geometria rilevata;</a:t>
            </a:r>
          </a:p>
          <a:p>
            <a:pPr marL="285750" indent="-285750" algn="just">
              <a:buFont typeface="Arial" panose="020B0604020202020204" pitchFamily="34" charset="0"/>
              <a:buChar char="•"/>
            </a:pPr>
            <a:r>
              <a:rPr lang="it-IT" sz="1600" dirty="0">
                <a:latin typeface="Calibri" panose="020F0502020204030204" pitchFamily="34" charset="0"/>
                <a:cs typeface="Times New Roman" panose="02020603050405020304" pitchFamily="18" charset="0"/>
              </a:rPr>
              <a:t>verifica della portata di soglia rispetto al </a:t>
            </a:r>
            <a:r>
              <a:rPr lang="it-IT" sz="1600" b="1" dirty="0">
                <a:latin typeface="Calibri" panose="020F0502020204030204" pitchFamily="34" charset="0"/>
                <a:cs typeface="Times New Roman" panose="02020603050405020304" pitchFamily="18" charset="0"/>
              </a:rPr>
              <a:t>limite minimo di 20 l/s</a:t>
            </a:r>
            <a:r>
              <a:rPr lang="it-IT" sz="1600" dirty="0">
                <a:latin typeface="Calibri" panose="020F0502020204030204" pitchFamily="34" charset="0"/>
                <a:cs typeface="Times New Roman" panose="02020603050405020304" pitchFamily="18" charset="0"/>
              </a:rPr>
              <a:t>;</a:t>
            </a:r>
          </a:p>
          <a:p>
            <a:pPr marL="285750" indent="-285750" algn="just">
              <a:buFont typeface="Arial" panose="020B0604020202020204" pitchFamily="34" charset="0"/>
              <a:buChar char="•"/>
            </a:pPr>
            <a:r>
              <a:rPr lang="it-IT" sz="1600" dirty="0">
                <a:latin typeface="Calibri" panose="020F0502020204030204" pitchFamily="34" charset="0"/>
                <a:cs typeface="Times New Roman" panose="02020603050405020304" pitchFamily="18" charset="0"/>
              </a:rPr>
              <a:t>confronto tra la portata di soglia e la portata da avviare alla depurazione corrispondente al carico idraulico calcolato sulla base dalla popolazione equivalente allacciata.</a:t>
            </a:r>
          </a:p>
        </p:txBody>
      </p:sp>
    </p:spTree>
    <p:extLst>
      <p:ext uri="{BB962C8B-B14F-4D97-AF65-F5344CB8AC3E}">
        <p14:creationId xmlns:p14="http://schemas.microsoft.com/office/powerpoint/2010/main" val="31059911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7CAEE4E0-8C61-4046-B208-5FC28E82B7D3}"/>
              </a:ext>
            </a:extLst>
          </p:cNvPr>
          <p:cNvSpPr txBox="1"/>
          <p:nvPr/>
        </p:nvSpPr>
        <p:spPr>
          <a:xfrm>
            <a:off x="720673" y="746267"/>
            <a:ext cx="7886699" cy="307777"/>
          </a:xfrm>
          <a:prstGeom prst="rect">
            <a:avLst/>
          </a:prstGeom>
          <a:noFill/>
        </p:spPr>
        <p:txBody>
          <a:bodyPr wrap="square">
            <a:spAutoFit/>
          </a:bodyPr>
          <a:lstStyle/>
          <a:p>
            <a:pPr lvl="0" algn="just">
              <a:defRPr/>
            </a:pP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VERIFICA SFIORI per </a:t>
            </a:r>
            <a:r>
              <a:rPr kumimoji="0" lang="it-IT"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Uniacque</a:t>
            </a: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S.p.A. sono </a:t>
            </a:r>
            <a:r>
              <a:rPr lang="it-IT" sz="1400" dirty="0">
                <a:solidFill>
                  <a:prstClr val="black"/>
                </a:solidFill>
                <a:latin typeface="Calibri" panose="020F0502020204030204" pitchFamily="34" charset="0"/>
                <a:cs typeface="Times New Roman" panose="02020603050405020304" pitchFamily="18" charset="0"/>
              </a:rPr>
              <a:t>stati verificati </a:t>
            </a:r>
            <a:r>
              <a:rPr lang="it-IT" sz="1400" b="1" dirty="0">
                <a:solidFill>
                  <a:prstClr val="black"/>
                </a:solidFill>
                <a:latin typeface="Calibri" panose="020F0502020204030204" pitchFamily="34" charset="0"/>
                <a:cs typeface="Times New Roman" panose="02020603050405020304" pitchFamily="18" charset="0"/>
              </a:rPr>
              <a:t>493</a:t>
            </a:r>
            <a:r>
              <a:rPr lang="it-IT" sz="1400" dirty="0">
                <a:solidFill>
                  <a:prstClr val="black"/>
                </a:solidFill>
                <a:latin typeface="Calibri" panose="020F0502020204030204" pitchFamily="34" charset="0"/>
                <a:cs typeface="Times New Roman" panose="02020603050405020304" pitchFamily="18" charset="0"/>
              </a:rPr>
              <a:t> sfioratori pari al </a:t>
            </a:r>
            <a:r>
              <a:rPr lang="it-IT" sz="1400" b="1" dirty="0">
                <a:solidFill>
                  <a:prstClr val="black"/>
                </a:solidFill>
                <a:latin typeface="Calibri" panose="020F0502020204030204" pitchFamily="34" charset="0"/>
                <a:cs typeface="Times New Roman" panose="02020603050405020304" pitchFamily="18" charset="0"/>
              </a:rPr>
              <a:t>19 %</a:t>
            </a:r>
            <a:r>
              <a:rPr lang="it-IT" sz="1400" dirty="0">
                <a:solidFill>
                  <a:prstClr val="black"/>
                </a:solidFill>
                <a:latin typeface="Calibri" panose="020F0502020204030204" pitchFamily="34" charset="0"/>
                <a:cs typeface="Times New Roman" panose="02020603050405020304" pitchFamily="18" charset="0"/>
              </a:rPr>
              <a:t> </a:t>
            </a:r>
            <a:endParaRPr kumimoji="0" lang="it-IT" sz="1400" b="0" i="0" u="none" strike="noStrike" kern="1200" cap="none" spc="0" normalizeH="0" baseline="0" noProof="0" dirty="0">
              <a:ln>
                <a:noFill/>
              </a:ln>
              <a:solidFill>
                <a:prstClr val="black"/>
              </a:solidFill>
              <a:effectLst/>
              <a:uLnTx/>
              <a:uFillTx/>
              <a:latin typeface="Arial" charset="0"/>
              <a:ea typeface="+mn-ea"/>
              <a:cs typeface="+mn-cs"/>
            </a:endParaRPr>
          </a:p>
        </p:txBody>
      </p:sp>
      <p:graphicFrame>
        <p:nvGraphicFramePr>
          <p:cNvPr id="2" name="Tabella 1">
            <a:extLst>
              <a:ext uri="{FF2B5EF4-FFF2-40B4-BE49-F238E27FC236}">
                <a16:creationId xmlns:a16="http://schemas.microsoft.com/office/drawing/2014/main" id="{3A6FF781-7A3B-4C73-A8A7-B5FBA906C4A3}"/>
              </a:ext>
            </a:extLst>
          </p:cNvPr>
          <p:cNvGraphicFramePr>
            <a:graphicFrameLocks noGrp="1"/>
          </p:cNvGraphicFramePr>
          <p:nvPr>
            <p:extLst>
              <p:ext uri="{D42A27DB-BD31-4B8C-83A1-F6EECF244321}">
                <p14:modId xmlns:p14="http://schemas.microsoft.com/office/powerpoint/2010/main" val="1836104812"/>
              </p:ext>
            </p:extLst>
          </p:nvPr>
        </p:nvGraphicFramePr>
        <p:xfrm>
          <a:off x="700088" y="1268760"/>
          <a:ext cx="7886700" cy="1857947"/>
        </p:xfrm>
        <a:graphic>
          <a:graphicData uri="http://schemas.openxmlformats.org/drawingml/2006/table">
            <a:tbl>
              <a:tblPr firstRow="1" firstCol="1" bandRow="1">
                <a:tableStyleId>{93296810-A885-4BE3-A3E7-6D5BEEA58F35}</a:tableStyleId>
              </a:tblPr>
              <a:tblGrid>
                <a:gridCol w="1971675">
                  <a:extLst>
                    <a:ext uri="{9D8B030D-6E8A-4147-A177-3AD203B41FA5}">
                      <a16:colId xmlns:a16="http://schemas.microsoft.com/office/drawing/2014/main" val="3470009522"/>
                    </a:ext>
                  </a:extLst>
                </a:gridCol>
                <a:gridCol w="1971675">
                  <a:extLst>
                    <a:ext uri="{9D8B030D-6E8A-4147-A177-3AD203B41FA5}">
                      <a16:colId xmlns:a16="http://schemas.microsoft.com/office/drawing/2014/main" val="1341558"/>
                    </a:ext>
                  </a:extLst>
                </a:gridCol>
                <a:gridCol w="1971675">
                  <a:extLst>
                    <a:ext uri="{9D8B030D-6E8A-4147-A177-3AD203B41FA5}">
                      <a16:colId xmlns:a16="http://schemas.microsoft.com/office/drawing/2014/main" val="2405216156"/>
                    </a:ext>
                  </a:extLst>
                </a:gridCol>
                <a:gridCol w="1971675">
                  <a:extLst>
                    <a:ext uri="{9D8B030D-6E8A-4147-A177-3AD203B41FA5}">
                      <a16:colId xmlns:a16="http://schemas.microsoft.com/office/drawing/2014/main" val="3785899820"/>
                    </a:ext>
                  </a:extLst>
                </a:gridCol>
              </a:tblGrid>
              <a:tr h="397510">
                <a:tc gridSpan="4">
                  <a:txBody>
                    <a:bodyPr/>
                    <a:lstStyle/>
                    <a:p>
                      <a:pPr algn="ctr">
                        <a:lnSpc>
                          <a:spcPct val="115000"/>
                        </a:lnSpc>
                        <a:spcAft>
                          <a:spcPts val="0"/>
                        </a:spcAft>
                      </a:pPr>
                      <a:r>
                        <a:rPr lang="it-IT" sz="1400" dirty="0">
                          <a:solidFill>
                            <a:schemeClr val="tx1"/>
                          </a:solidFill>
                          <a:effectLst/>
                          <a:latin typeface="Calibri" panose="020F0502020204030204" pitchFamily="34" charset="0"/>
                          <a:cs typeface="Calibri" panose="020F0502020204030204" pitchFamily="34" charset="0"/>
                        </a:rPr>
                        <a:t>sfioratori verificati ai sensi del RR 6/2019 UNIACQUE</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935939429"/>
                  </a:ext>
                </a:extLst>
              </a:tr>
              <a:tr h="876300">
                <a:tc>
                  <a:txBody>
                    <a:bodyPr/>
                    <a:lstStyle/>
                    <a:p>
                      <a:pPr algn="ctr">
                        <a:lnSpc>
                          <a:spcPct val="115000"/>
                        </a:lnSpc>
                        <a:spcAft>
                          <a:spcPts val="0"/>
                        </a:spcAft>
                      </a:pPr>
                      <a:r>
                        <a:rPr lang="it-IT" sz="1400" dirty="0">
                          <a:solidFill>
                            <a:schemeClr val="tx1"/>
                          </a:solidFill>
                          <a:effectLst/>
                          <a:latin typeface="Calibri" panose="020F0502020204030204" pitchFamily="34" charset="0"/>
                          <a:cs typeface="Calibri" panose="020F0502020204030204" pitchFamily="34" charset="0"/>
                        </a:rPr>
                        <a:t>n. totale sfioratori</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400" dirty="0">
                          <a:solidFill>
                            <a:schemeClr val="tx1"/>
                          </a:solidFill>
                          <a:effectLst/>
                          <a:latin typeface="Calibri" panose="020F0502020204030204" pitchFamily="34" charset="0"/>
                          <a:cs typeface="Calibri" panose="020F0502020204030204" pitchFamily="34" charset="0"/>
                        </a:rPr>
                        <a:t>n. sfioratori conformi per portata nera diluita (sez. 1.1 </a:t>
                      </a:r>
                      <a:r>
                        <a:rPr lang="it-IT" sz="1400" dirty="0" err="1">
                          <a:solidFill>
                            <a:schemeClr val="tx1"/>
                          </a:solidFill>
                          <a:effectLst/>
                          <a:latin typeface="Calibri" panose="020F0502020204030204" pitchFamily="34" charset="0"/>
                          <a:cs typeface="Calibri" panose="020F0502020204030204" pitchFamily="34" charset="0"/>
                        </a:rPr>
                        <a:t>All</a:t>
                      </a:r>
                      <a:r>
                        <a:rPr lang="it-IT" sz="1400" dirty="0">
                          <a:solidFill>
                            <a:schemeClr val="tx1"/>
                          </a:solidFill>
                          <a:effectLst/>
                          <a:latin typeface="Calibri" panose="020F0502020204030204" pitchFamily="34" charset="0"/>
                          <a:cs typeface="Calibri" panose="020F0502020204030204" pitchFamily="34" charset="0"/>
                        </a:rPr>
                        <a:t>. E RR 6/2019) e portata minima (20 l/s)</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400" dirty="0">
                          <a:solidFill>
                            <a:schemeClr val="tx1"/>
                          </a:solidFill>
                          <a:effectLst/>
                          <a:latin typeface="Calibri" panose="020F0502020204030204" pitchFamily="34" charset="0"/>
                          <a:cs typeface="Calibri" panose="020F0502020204030204" pitchFamily="34" charset="0"/>
                        </a:rPr>
                        <a:t>n. sfioratori non conformi per portata nera diluita (sez. 1.1 </a:t>
                      </a:r>
                      <a:r>
                        <a:rPr lang="it-IT" sz="1400" dirty="0" err="1">
                          <a:solidFill>
                            <a:schemeClr val="tx1"/>
                          </a:solidFill>
                          <a:effectLst/>
                          <a:latin typeface="Calibri" panose="020F0502020204030204" pitchFamily="34" charset="0"/>
                          <a:cs typeface="Calibri" panose="020F0502020204030204" pitchFamily="34" charset="0"/>
                        </a:rPr>
                        <a:t>All</a:t>
                      </a:r>
                      <a:r>
                        <a:rPr lang="it-IT" sz="1400" dirty="0">
                          <a:solidFill>
                            <a:schemeClr val="tx1"/>
                          </a:solidFill>
                          <a:effectLst/>
                          <a:latin typeface="Calibri" panose="020F0502020204030204" pitchFamily="34" charset="0"/>
                          <a:cs typeface="Calibri" panose="020F0502020204030204" pitchFamily="34" charset="0"/>
                        </a:rPr>
                        <a:t>. E RR 6/2019)</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400" dirty="0">
                          <a:solidFill>
                            <a:schemeClr val="tx1"/>
                          </a:solidFill>
                          <a:effectLst/>
                          <a:latin typeface="Calibri" panose="020F0502020204030204" pitchFamily="34" charset="0"/>
                          <a:cs typeface="Calibri" panose="020F0502020204030204" pitchFamily="34" charset="0"/>
                        </a:rPr>
                        <a:t>n. sfioratori non conformi per portata minima (20 l/s)</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460983793"/>
                  </a:ext>
                </a:extLst>
              </a:tr>
              <a:tr h="493395">
                <a:tc>
                  <a:txBody>
                    <a:bodyPr/>
                    <a:lstStyle/>
                    <a:p>
                      <a:pPr algn="ctr">
                        <a:lnSpc>
                          <a:spcPct val="115000"/>
                        </a:lnSpc>
                        <a:spcAft>
                          <a:spcPts val="0"/>
                        </a:spcAft>
                      </a:pPr>
                      <a:r>
                        <a:rPr lang="it-IT" sz="1400" dirty="0">
                          <a:solidFill>
                            <a:schemeClr val="tx1"/>
                          </a:solidFill>
                          <a:effectLst/>
                          <a:latin typeface="Calibri" panose="020F0502020204030204" pitchFamily="34" charset="0"/>
                          <a:cs typeface="Calibri" panose="020F0502020204030204" pitchFamily="34" charset="0"/>
                        </a:rPr>
                        <a:t>2.575</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400" dirty="0">
                          <a:solidFill>
                            <a:schemeClr val="tx1"/>
                          </a:solidFill>
                          <a:effectLst/>
                          <a:latin typeface="Calibri" panose="020F0502020204030204" pitchFamily="34" charset="0"/>
                          <a:cs typeface="Calibri" panose="020F0502020204030204" pitchFamily="34" charset="0"/>
                        </a:rPr>
                        <a:t>388</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400" dirty="0">
                          <a:solidFill>
                            <a:schemeClr val="tx1"/>
                          </a:solidFill>
                          <a:effectLst/>
                          <a:latin typeface="Calibri" panose="020F0502020204030204" pitchFamily="34" charset="0"/>
                          <a:cs typeface="Calibri" panose="020F0502020204030204" pitchFamily="34" charset="0"/>
                        </a:rPr>
                        <a:t>0</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400" dirty="0">
                          <a:solidFill>
                            <a:schemeClr val="tx1"/>
                          </a:solidFill>
                          <a:effectLst/>
                          <a:latin typeface="Calibri" panose="020F0502020204030204" pitchFamily="34" charset="0"/>
                          <a:cs typeface="Calibri" panose="020F0502020204030204" pitchFamily="34" charset="0"/>
                        </a:rPr>
                        <a:t>105</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376912254"/>
                  </a:ext>
                </a:extLst>
              </a:tr>
            </a:tbl>
          </a:graphicData>
        </a:graphic>
      </p:graphicFrame>
      <p:graphicFrame>
        <p:nvGraphicFramePr>
          <p:cNvPr id="6" name="Tabella 5">
            <a:extLst>
              <a:ext uri="{FF2B5EF4-FFF2-40B4-BE49-F238E27FC236}">
                <a16:creationId xmlns:a16="http://schemas.microsoft.com/office/drawing/2014/main" id="{B636BB16-6127-4A32-9EED-05C25B78E35E}"/>
              </a:ext>
            </a:extLst>
          </p:cNvPr>
          <p:cNvGraphicFramePr>
            <a:graphicFrameLocks noGrp="1"/>
          </p:cNvGraphicFramePr>
          <p:nvPr>
            <p:extLst>
              <p:ext uri="{D42A27DB-BD31-4B8C-83A1-F6EECF244321}">
                <p14:modId xmlns:p14="http://schemas.microsoft.com/office/powerpoint/2010/main" val="657795354"/>
              </p:ext>
            </p:extLst>
          </p:nvPr>
        </p:nvGraphicFramePr>
        <p:xfrm>
          <a:off x="653793" y="4149080"/>
          <a:ext cx="7886700" cy="1857947"/>
        </p:xfrm>
        <a:graphic>
          <a:graphicData uri="http://schemas.openxmlformats.org/drawingml/2006/table">
            <a:tbl>
              <a:tblPr firstRow="1" firstCol="1" bandRow="1">
                <a:tableStyleId>{93296810-A885-4BE3-A3E7-6D5BEEA58F35}</a:tableStyleId>
              </a:tblPr>
              <a:tblGrid>
                <a:gridCol w="1971675">
                  <a:extLst>
                    <a:ext uri="{9D8B030D-6E8A-4147-A177-3AD203B41FA5}">
                      <a16:colId xmlns:a16="http://schemas.microsoft.com/office/drawing/2014/main" val="364083331"/>
                    </a:ext>
                  </a:extLst>
                </a:gridCol>
                <a:gridCol w="1971675">
                  <a:extLst>
                    <a:ext uri="{9D8B030D-6E8A-4147-A177-3AD203B41FA5}">
                      <a16:colId xmlns:a16="http://schemas.microsoft.com/office/drawing/2014/main" val="255275504"/>
                    </a:ext>
                  </a:extLst>
                </a:gridCol>
                <a:gridCol w="1971675">
                  <a:extLst>
                    <a:ext uri="{9D8B030D-6E8A-4147-A177-3AD203B41FA5}">
                      <a16:colId xmlns:a16="http://schemas.microsoft.com/office/drawing/2014/main" val="3327791997"/>
                    </a:ext>
                  </a:extLst>
                </a:gridCol>
                <a:gridCol w="1971675">
                  <a:extLst>
                    <a:ext uri="{9D8B030D-6E8A-4147-A177-3AD203B41FA5}">
                      <a16:colId xmlns:a16="http://schemas.microsoft.com/office/drawing/2014/main" val="869613190"/>
                    </a:ext>
                  </a:extLst>
                </a:gridCol>
              </a:tblGrid>
              <a:tr h="397510">
                <a:tc gridSpan="4">
                  <a:txBody>
                    <a:bodyPr/>
                    <a:lstStyle/>
                    <a:p>
                      <a:pPr algn="ctr">
                        <a:lnSpc>
                          <a:spcPct val="115000"/>
                        </a:lnSpc>
                        <a:spcAft>
                          <a:spcPts val="0"/>
                        </a:spcAft>
                      </a:pPr>
                      <a:r>
                        <a:rPr lang="it-IT" sz="1400" dirty="0">
                          <a:solidFill>
                            <a:schemeClr val="tx1"/>
                          </a:solidFill>
                          <a:effectLst/>
                          <a:latin typeface="Calibri" panose="020F0502020204030204" pitchFamily="34" charset="0"/>
                          <a:cs typeface="Calibri" panose="020F0502020204030204" pitchFamily="34" charset="0"/>
                        </a:rPr>
                        <a:t>sfioratori verificati ai sensi del RR 6/2019 COGEIDE</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874925725"/>
                  </a:ext>
                </a:extLst>
              </a:tr>
              <a:tr h="876300">
                <a:tc>
                  <a:txBody>
                    <a:bodyPr/>
                    <a:lstStyle/>
                    <a:p>
                      <a:pPr algn="ctr">
                        <a:lnSpc>
                          <a:spcPct val="115000"/>
                        </a:lnSpc>
                        <a:spcAft>
                          <a:spcPts val="0"/>
                        </a:spcAft>
                      </a:pPr>
                      <a:r>
                        <a:rPr lang="it-IT" sz="1400" dirty="0">
                          <a:solidFill>
                            <a:schemeClr val="tx1"/>
                          </a:solidFill>
                          <a:effectLst/>
                          <a:latin typeface="Calibri" panose="020F0502020204030204" pitchFamily="34" charset="0"/>
                          <a:cs typeface="Calibri" panose="020F0502020204030204" pitchFamily="34" charset="0"/>
                        </a:rPr>
                        <a:t>n. totale sfioratori</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400" dirty="0">
                          <a:solidFill>
                            <a:schemeClr val="tx1"/>
                          </a:solidFill>
                          <a:effectLst/>
                          <a:latin typeface="Calibri" panose="020F0502020204030204" pitchFamily="34" charset="0"/>
                          <a:cs typeface="Calibri" panose="020F0502020204030204" pitchFamily="34" charset="0"/>
                        </a:rPr>
                        <a:t>n. sfioratori conformi per portata nera diluita (sez. 1.1 </a:t>
                      </a:r>
                      <a:r>
                        <a:rPr lang="it-IT" sz="1400" dirty="0" err="1">
                          <a:solidFill>
                            <a:schemeClr val="tx1"/>
                          </a:solidFill>
                          <a:effectLst/>
                          <a:latin typeface="Calibri" panose="020F0502020204030204" pitchFamily="34" charset="0"/>
                          <a:cs typeface="Calibri" panose="020F0502020204030204" pitchFamily="34" charset="0"/>
                        </a:rPr>
                        <a:t>All</a:t>
                      </a:r>
                      <a:r>
                        <a:rPr lang="it-IT" sz="1400" dirty="0">
                          <a:solidFill>
                            <a:schemeClr val="tx1"/>
                          </a:solidFill>
                          <a:effectLst/>
                          <a:latin typeface="Calibri" panose="020F0502020204030204" pitchFamily="34" charset="0"/>
                          <a:cs typeface="Calibri" panose="020F0502020204030204" pitchFamily="34" charset="0"/>
                        </a:rPr>
                        <a:t>. E RR 6/2019) e portata minima (20 l/s)</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400">
                          <a:solidFill>
                            <a:schemeClr val="tx1"/>
                          </a:solidFill>
                          <a:effectLst/>
                          <a:latin typeface="Calibri" panose="020F0502020204030204" pitchFamily="34" charset="0"/>
                          <a:cs typeface="Calibri" panose="020F0502020204030204" pitchFamily="34" charset="0"/>
                        </a:rPr>
                        <a:t>n. sfioratori non conformi per portata nera diluita (sez. 1.1 All. E RR 6/2019)</a:t>
                      </a:r>
                      <a:endParaRPr lang="it-IT" sz="1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400">
                          <a:solidFill>
                            <a:schemeClr val="tx1"/>
                          </a:solidFill>
                          <a:effectLst/>
                          <a:latin typeface="Calibri" panose="020F0502020204030204" pitchFamily="34" charset="0"/>
                          <a:cs typeface="Calibri" panose="020F0502020204030204" pitchFamily="34" charset="0"/>
                        </a:rPr>
                        <a:t>n. sfioratori non conformi per portata minima (20 l/s)</a:t>
                      </a:r>
                      <a:endParaRPr lang="it-IT" sz="1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735477193"/>
                  </a:ext>
                </a:extLst>
              </a:tr>
              <a:tr h="493395">
                <a:tc>
                  <a:txBody>
                    <a:bodyPr/>
                    <a:lstStyle/>
                    <a:p>
                      <a:pPr algn="ctr">
                        <a:lnSpc>
                          <a:spcPct val="115000"/>
                        </a:lnSpc>
                        <a:spcAft>
                          <a:spcPts val="0"/>
                        </a:spcAft>
                      </a:pPr>
                      <a:r>
                        <a:rPr lang="it-IT" sz="1400">
                          <a:solidFill>
                            <a:schemeClr val="tx1"/>
                          </a:solidFill>
                          <a:effectLst/>
                          <a:latin typeface="Calibri" panose="020F0502020204030204" pitchFamily="34" charset="0"/>
                          <a:cs typeface="Calibri" panose="020F0502020204030204" pitchFamily="34" charset="0"/>
                        </a:rPr>
                        <a:t>86</a:t>
                      </a:r>
                      <a:endParaRPr lang="it-IT" sz="1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400" dirty="0">
                          <a:solidFill>
                            <a:schemeClr val="tx1"/>
                          </a:solidFill>
                          <a:effectLst/>
                          <a:latin typeface="Calibri" panose="020F0502020204030204" pitchFamily="34" charset="0"/>
                          <a:cs typeface="Calibri" panose="020F0502020204030204" pitchFamily="34" charset="0"/>
                        </a:rPr>
                        <a:t>78</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400" dirty="0">
                          <a:solidFill>
                            <a:schemeClr val="tx1"/>
                          </a:solidFill>
                          <a:effectLst/>
                          <a:latin typeface="Calibri" panose="020F0502020204030204" pitchFamily="34" charset="0"/>
                          <a:cs typeface="Calibri" panose="020F0502020204030204" pitchFamily="34" charset="0"/>
                        </a:rPr>
                        <a:t>0</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400" dirty="0">
                          <a:solidFill>
                            <a:schemeClr val="tx1"/>
                          </a:solidFill>
                          <a:effectLst/>
                          <a:latin typeface="Calibri" panose="020F0502020204030204" pitchFamily="34" charset="0"/>
                          <a:cs typeface="Calibri" panose="020F0502020204030204" pitchFamily="34" charset="0"/>
                        </a:rPr>
                        <a:t>8</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643230152"/>
                  </a:ext>
                </a:extLst>
              </a:tr>
            </a:tbl>
          </a:graphicData>
        </a:graphic>
      </p:graphicFrame>
      <p:sp>
        <p:nvSpPr>
          <p:cNvPr id="7" name="CasellaDiTesto 6">
            <a:extLst>
              <a:ext uri="{FF2B5EF4-FFF2-40B4-BE49-F238E27FC236}">
                <a16:creationId xmlns:a16="http://schemas.microsoft.com/office/drawing/2014/main" id="{03FBA2DF-970B-4C9B-BE88-06F797406503}"/>
              </a:ext>
            </a:extLst>
          </p:cNvPr>
          <p:cNvSpPr txBox="1"/>
          <p:nvPr/>
        </p:nvSpPr>
        <p:spPr>
          <a:xfrm>
            <a:off x="653793" y="3716470"/>
            <a:ext cx="7886699" cy="307777"/>
          </a:xfrm>
          <a:prstGeom prst="rect">
            <a:avLst/>
          </a:prstGeom>
          <a:noFill/>
        </p:spPr>
        <p:txBody>
          <a:bodyPr wrap="square">
            <a:spAutoFit/>
          </a:bodyPr>
          <a:lstStyle/>
          <a:p>
            <a:pPr lvl="0" algn="just">
              <a:defRPr/>
            </a:pP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VERIFICA SFIORI per Cogeide S.p.A. sono </a:t>
            </a:r>
            <a:r>
              <a:rPr lang="it-IT" sz="1400" dirty="0">
                <a:solidFill>
                  <a:prstClr val="black"/>
                </a:solidFill>
                <a:latin typeface="Calibri" panose="020F0502020204030204" pitchFamily="34" charset="0"/>
                <a:cs typeface="Times New Roman" panose="02020603050405020304" pitchFamily="18" charset="0"/>
              </a:rPr>
              <a:t>stati verificati </a:t>
            </a:r>
            <a:r>
              <a:rPr lang="it-IT" sz="1400" b="1" dirty="0">
                <a:solidFill>
                  <a:prstClr val="black"/>
                </a:solidFill>
                <a:latin typeface="Calibri" panose="020F0502020204030204" pitchFamily="34" charset="0"/>
                <a:cs typeface="Times New Roman" panose="02020603050405020304" pitchFamily="18" charset="0"/>
              </a:rPr>
              <a:t>86</a:t>
            </a:r>
            <a:r>
              <a:rPr lang="it-IT" sz="1400" dirty="0">
                <a:solidFill>
                  <a:prstClr val="black"/>
                </a:solidFill>
                <a:latin typeface="Calibri" panose="020F0502020204030204" pitchFamily="34" charset="0"/>
                <a:cs typeface="Times New Roman" panose="02020603050405020304" pitchFamily="18" charset="0"/>
              </a:rPr>
              <a:t> sfioratori</a:t>
            </a:r>
            <a:endParaRPr kumimoji="0" lang="it-IT" sz="14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9386069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1039"/>
          <p:cNvSpPr>
            <a:spLocks noGrp="1" noChangeArrowheads="1"/>
          </p:cNvSpPr>
          <p:nvPr>
            <p:ph type="body" idx="1"/>
          </p:nvPr>
        </p:nvSpPr>
        <p:spPr bwMode="auto">
          <a:xfrm>
            <a:off x="376407" y="672372"/>
            <a:ext cx="8388362" cy="39355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it-IT" sz="1800" b="1" dirty="0">
                <a:ln w="18415" cmpd="sng">
                  <a:noFill/>
                  <a:prstDash val="solid"/>
                </a:ln>
                <a:solidFill>
                  <a:srgbClr val="0070C0"/>
                </a:solidFill>
                <a:latin typeface="Arial" panose="020B0604020202020204" pitchFamily="34" charset="0"/>
                <a:cs typeface="Arial" panose="020B0604020202020204" pitchFamily="34" charset="0"/>
              </a:rPr>
              <a:t>Programma di Riassetto delle Fognature e degli Sfioratori</a:t>
            </a:r>
          </a:p>
          <a:p>
            <a:pPr algn="ctr"/>
            <a:r>
              <a:rPr lang="it-IT" sz="1400" b="1" dirty="0">
                <a:ln w="18415" cmpd="sng">
                  <a:noFill/>
                  <a:prstDash val="solid"/>
                </a:ln>
                <a:solidFill>
                  <a:srgbClr val="0070C0"/>
                </a:solidFill>
                <a:latin typeface="Arial" panose="020B0604020202020204" pitchFamily="34" charset="0"/>
                <a:cs typeface="Arial" panose="020B0604020202020204" pitchFamily="34" charset="0"/>
              </a:rPr>
              <a:t>previsto dal Regolamento Regionale 29 marzo 2019 - n.6</a:t>
            </a:r>
          </a:p>
          <a:p>
            <a:pPr algn="ctr"/>
            <a:endParaRPr lang="it-IT" sz="1800" b="1" dirty="0">
              <a:ln w="18415" cmpd="sng">
                <a:noFill/>
                <a:prstDash val="solid"/>
              </a:ln>
              <a:solidFill>
                <a:srgbClr val="0070C0"/>
              </a:solidFill>
              <a:latin typeface="Arial" panose="020B0604020202020204" pitchFamily="34" charset="0"/>
              <a:cs typeface="Arial" panose="020B0604020202020204" pitchFamily="34" charset="0"/>
            </a:endParaRPr>
          </a:p>
          <a:p>
            <a:pPr algn="just">
              <a:spcBef>
                <a:spcPts val="0"/>
              </a:spcBef>
              <a:spcAft>
                <a:spcPts val="0"/>
              </a:spcAft>
              <a:buFontTx/>
              <a:buChar char="-"/>
            </a:pPr>
            <a:r>
              <a:rPr lang="it-IT" sz="1600" b="1" dirty="0">
                <a:latin typeface="Calibri" panose="020F0502020204030204" pitchFamily="34" charset="0"/>
                <a:ea typeface="Times New Roman"/>
                <a:cs typeface="Calibri" panose="020F0502020204030204" pitchFamily="34" charset="0"/>
              </a:rPr>
              <a:t>Documento di programmazione dello studio necessario per la definizione futura degli interventi del PRFS</a:t>
            </a:r>
          </a:p>
          <a:p>
            <a:pPr algn="just">
              <a:spcBef>
                <a:spcPts val="0"/>
              </a:spcBef>
              <a:spcAft>
                <a:spcPts val="0"/>
              </a:spcAft>
              <a:buFontTx/>
              <a:buChar char="-"/>
            </a:pPr>
            <a:r>
              <a:rPr lang="it-IT" sz="1600" dirty="0">
                <a:latin typeface="Calibri" panose="020F0502020204030204" pitchFamily="34" charset="0"/>
                <a:ea typeface="Times New Roman"/>
                <a:cs typeface="Calibri" panose="020F0502020204030204" pitchFamily="34" charset="0"/>
              </a:rPr>
              <a:t>approvato dal Consiglio Provinciale come </a:t>
            </a:r>
            <a:r>
              <a:rPr lang="it-IT" sz="1600" i="1" dirty="0">
                <a:latin typeface="Calibri" panose="020F0502020204030204" pitchFamily="34" charset="0"/>
                <a:ea typeface="Times New Roman"/>
                <a:cs typeface="Calibri" panose="020F0502020204030204" pitchFamily="34" charset="0"/>
              </a:rPr>
              <a:t>‘’integrazione del Capitolo 1, paragrafo 1.3.6 dell’Aggiornamento del Piano d’Ambito di cui alla DCP n.16 del 20/05/2022’’</a:t>
            </a:r>
          </a:p>
          <a:p>
            <a:pPr algn="just">
              <a:spcAft>
                <a:spcPts val="0"/>
              </a:spcAft>
              <a:buFontTx/>
              <a:buChar char="-"/>
            </a:pPr>
            <a:r>
              <a:rPr lang="it-IT" altLang="it-IT" sz="1600" dirty="0">
                <a:latin typeface="Calibri" panose="020F0502020204030204" pitchFamily="34" charset="0"/>
                <a:cs typeface="Calibri" panose="020F0502020204030204" pitchFamily="34" charset="0"/>
              </a:rPr>
              <a:t>basato sulla </a:t>
            </a:r>
            <a:r>
              <a:rPr lang="it-IT" altLang="it-IT" sz="1600" b="1" dirty="0">
                <a:solidFill>
                  <a:schemeClr val="accent1">
                    <a:lumMod val="75000"/>
                  </a:schemeClr>
                </a:solidFill>
                <a:latin typeface="Calibri" panose="020F0502020204030204" pitchFamily="34" charset="0"/>
                <a:cs typeface="Calibri" panose="020F0502020204030204" pitchFamily="34" charset="0"/>
              </a:rPr>
              <a:t>ricognizione</a:t>
            </a:r>
            <a:r>
              <a:rPr lang="it-IT" altLang="it-IT" sz="1600" dirty="0">
                <a:latin typeface="Calibri" panose="020F0502020204030204" pitchFamily="34" charset="0"/>
                <a:cs typeface="Calibri" panose="020F0502020204030204" pitchFamily="34" charset="0"/>
              </a:rPr>
              <a:t> dello stato delle reti di fognatura e dei manufatti di sfioro, da sviluppare come dettaglio della ricognizione delle infrastrutture prevista nel Piano d’Ambito, e sugli esiti delle relative </a:t>
            </a:r>
            <a:r>
              <a:rPr lang="it-IT" altLang="it-IT" sz="1600" b="1" dirty="0">
                <a:solidFill>
                  <a:schemeClr val="accent1">
                    <a:lumMod val="75000"/>
                  </a:schemeClr>
                </a:solidFill>
                <a:latin typeface="Calibri" panose="020F0502020204030204" pitchFamily="34" charset="0"/>
                <a:cs typeface="Calibri" panose="020F0502020204030204" pitchFamily="34" charset="0"/>
              </a:rPr>
              <a:t>modellazioni idrauliche </a:t>
            </a:r>
          </a:p>
          <a:p>
            <a:pPr algn="just">
              <a:spcAft>
                <a:spcPts val="0"/>
              </a:spcAft>
              <a:buFontTx/>
              <a:buChar char="-"/>
            </a:pPr>
            <a:r>
              <a:rPr lang="it-IT" altLang="it-IT" sz="1600" dirty="0">
                <a:latin typeface="Calibri" panose="020F0502020204030204" pitchFamily="34" charset="0"/>
                <a:cs typeface="Calibri" panose="020F0502020204030204" pitchFamily="34" charset="0"/>
              </a:rPr>
              <a:t>prima dell’adozione del PRFS, l’Ufficio d’Ambito </a:t>
            </a:r>
            <a:r>
              <a:rPr lang="it-IT" altLang="it-IT" sz="1600" u="sng" dirty="0">
                <a:latin typeface="Calibri" panose="020F0502020204030204" pitchFamily="34" charset="0"/>
                <a:cs typeface="Calibri" panose="020F0502020204030204" pitchFamily="34" charset="0"/>
              </a:rPr>
              <a:t>trasmette alla Regione </a:t>
            </a:r>
            <a:r>
              <a:rPr lang="it-IT" altLang="it-IT" sz="1600" dirty="0">
                <a:latin typeface="Calibri" panose="020F0502020204030204" pitchFamily="34" charset="0"/>
                <a:cs typeface="Calibri" panose="020F0502020204030204" pitchFamily="34" charset="0"/>
              </a:rPr>
              <a:t>il testo del programma per consentirne la verifica di coerenza con il PTUA, con il RR 06/19 e con le Linee Guida regionali DGR 2723 del 23 dicembre 2019 </a:t>
            </a:r>
          </a:p>
          <a:p>
            <a:pPr algn="just">
              <a:spcAft>
                <a:spcPts val="0"/>
              </a:spcAft>
              <a:buFontTx/>
              <a:buChar char="-"/>
            </a:pPr>
            <a:r>
              <a:rPr lang="it-IT" altLang="it-IT" sz="1600" dirty="0">
                <a:latin typeface="Calibri" panose="020F0502020204030204" pitchFamily="34" charset="0"/>
                <a:cs typeface="Calibri" panose="020F0502020204030204" pitchFamily="34" charset="0"/>
              </a:rPr>
              <a:t>Poiché il PRFS costituisce specificazione tecnica del programma degli interventi del Piano d’Ambito PDI 2024-2029, è necessario un </a:t>
            </a:r>
            <a:r>
              <a:rPr lang="it-IT" altLang="it-IT" sz="1600" u="sng" dirty="0">
                <a:latin typeface="Calibri" panose="020F0502020204030204" pitchFamily="34" charset="0"/>
                <a:cs typeface="Calibri" panose="020F0502020204030204" pitchFamily="34" charset="0"/>
              </a:rPr>
              <a:t>secondo invio a Regione </a:t>
            </a:r>
            <a:r>
              <a:rPr lang="it-IT" altLang="it-IT" sz="1600" dirty="0">
                <a:latin typeface="Calibri" panose="020F0502020204030204" pitchFamily="34" charset="0"/>
                <a:cs typeface="Calibri" panose="020F0502020204030204" pitchFamily="34" charset="0"/>
              </a:rPr>
              <a:t>ai sensi della LR 26/03 (art 48 c 4), comprensivo del parere della Conferenza dei comuni</a:t>
            </a:r>
          </a:p>
        </p:txBody>
      </p:sp>
      <p:sp>
        <p:nvSpPr>
          <p:cNvPr id="3" name="CasellaDiTesto 2">
            <a:extLst>
              <a:ext uri="{FF2B5EF4-FFF2-40B4-BE49-F238E27FC236}">
                <a16:creationId xmlns:a16="http://schemas.microsoft.com/office/drawing/2014/main" id="{3C294E72-37B1-4618-8E3C-44ABEDD7F5C1}"/>
              </a:ext>
            </a:extLst>
          </p:cNvPr>
          <p:cNvSpPr txBox="1"/>
          <p:nvPr/>
        </p:nvSpPr>
        <p:spPr>
          <a:xfrm>
            <a:off x="119635" y="5359832"/>
            <a:ext cx="768965" cy="738664"/>
          </a:xfrm>
          <a:prstGeom prst="rect">
            <a:avLst/>
          </a:prstGeom>
          <a:noFill/>
        </p:spPr>
        <p:txBody>
          <a:bodyPr wrap="square" rtlCol="0">
            <a:spAutoFit/>
          </a:bodyPr>
          <a:lstStyle/>
          <a:p>
            <a:pPr algn="ctr"/>
            <a:r>
              <a:rPr lang="it-IT" sz="1400" dirty="0">
                <a:latin typeface="Calibri" panose="020F0502020204030204" pitchFamily="34" charset="0"/>
                <a:cs typeface="Calibri" panose="020F0502020204030204" pitchFamily="34" charset="0"/>
              </a:rPr>
              <a:t>Presa d’Atto in CDA </a:t>
            </a:r>
          </a:p>
        </p:txBody>
      </p:sp>
      <p:sp>
        <p:nvSpPr>
          <p:cNvPr id="5" name="CasellaDiTesto 4">
            <a:extLst>
              <a:ext uri="{FF2B5EF4-FFF2-40B4-BE49-F238E27FC236}">
                <a16:creationId xmlns:a16="http://schemas.microsoft.com/office/drawing/2014/main" id="{87604C2D-7AD6-4AD9-B862-AB613B72303B}"/>
              </a:ext>
            </a:extLst>
          </p:cNvPr>
          <p:cNvSpPr txBox="1"/>
          <p:nvPr/>
        </p:nvSpPr>
        <p:spPr>
          <a:xfrm>
            <a:off x="1495881" y="5467554"/>
            <a:ext cx="1008112" cy="523220"/>
          </a:xfrm>
          <a:prstGeom prst="rect">
            <a:avLst/>
          </a:prstGeom>
          <a:noFill/>
        </p:spPr>
        <p:txBody>
          <a:bodyPr wrap="square" rtlCol="0">
            <a:spAutoFit/>
          </a:bodyPr>
          <a:lstStyle/>
          <a:p>
            <a:pPr algn="ctr"/>
            <a:r>
              <a:rPr lang="it-IT" sz="1400" dirty="0">
                <a:latin typeface="Calibri" panose="020F0502020204030204" pitchFamily="34" charset="0"/>
                <a:cs typeface="Calibri" panose="020F0502020204030204" pitchFamily="34" charset="0"/>
              </a:rPr>
              <a:t>Invio a R.L.</a:t>
            </a:r>
          </a:p>
          <a:p>
            <a:pPr algn="ctr"/>
            <a:r>
              <a:rPr lang="it-IT" sz="1400" b="1" dirty="0">
                <a:latin typeface="Calibri" panose="020F0502020204030204" pitchFamily="34" charset="0"/>
                <a:cs typeface="Calibri" panose="020F0502020204030204" pitchFamily="34" charset="0"/>
              </a:rPr>
              <a:t>RR 06/19</a:t>
            </a:r>
          </a:p>
        </p:txBody>
      </p:sp>
      <p:sp>
        <p:nvSpPr>
          <p:cNvPr id="6" name="Freccia a destra 5">
            <a:extLst>
              <a:ext uri="{FF2B5EF4-FFF2-40B4-BE49-F238E27FC236}">
                <a16:creationId xmlns:a16="http://schemas.microsoft.com/office/drawing/2014/main" id="{AA494B2E-0DAB-4544-8460-6F0E4F72EB84}"/>
              </a:ext>
            </a:extLst>
          </p:cNvPr>
          <p:cNvSpPr/>
          <p:nvPr/>
        </p:nvSpPr>
        <p:spPr bwMode="auto">
          <a:xfrm>
            <a:off x="859655" y="5620965"/>
            <a:ext cx="576064" cy="14401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7" name="CasellaDiTesto 6">
            <a:extLst>
              <a:ext uri="{FF2B5EF4-FFF2-40B4-BE49-F238E27FC236}">
                <a16:creationId xmlns:a16="http://schemas.microsoft.com/office/drawing/2014/main" id="{1EF7CCB2-9FCA-4258-93CE-BA74BFF0CBD4}"/>
              </a:ext>
            </a:extLst>
          </p:cNvPr>
          <p:cNvSpPr txBox="1"/>
          <p:nvPr/>
        </p:nvSpPr>
        <p:spPr>
          <a:xfrm>
            <a:off x="3131962" y="5252110"/>
            <a:ext cx="1008112" cy="954107"/>
          </a:xfrm>
          <a:prstGeom prst="rect">
            <a:avLst/>
          </a:prstGeom>
          <a:noFill/>
        </p:spPr>
        <p:txBody>
          <a:bodyPr wrap="square" rtlCol="0">
            <a:spAutoFit/>
          </a:bodyPr>
          <a:lstStyle/>
          <a:p>
            <a:pPr algn="ctr"/>
            <a:r>
              <a:rPr lang="it-IT" sz="1400" dirty="0">
                <a:latin typeface="Calibri" panose="020F0502020204030204" pitchFamily="34" charset="0"/>
                <a:cs typeface="Calibri" panose="020F0502020204030204" pitchFamily="34" charset="0"/>
              </a:rPr>
              <a:t>Conferenza dei Comuni dopo parere RL</a:t>
            </a:r>
          </a:p>
        </p:txBody>
      </p:sp>
      <p:sp>
        <p:nvSpPr>
          <p:cNvPr id="8" name="Freccia a destra 7">
            <a:extLst>
              <a:ext uri="{FF2B5EF4-FFF2-40B4-BE49-F238E27FC236}">
                <a16:creationId xmlns:a16="http://schemas.microsoft.com/office/drawing/2014/main" id="{B997EF93-9577-4948-9FA8-F281794EA899}"/>
              </a:ext>
            </a:extLst>
          </p:cNvPr>
          <p:cNvSpPr/>
          <p:nvPr/>
        </p:nvSpPr>
        <p:spPr bwMode="auto">
          <a:xfrm>
            <a:off x="2554243" y="5633665"/>
            <a:ext cx="576064" cy="14401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9" name="Freccia a destra 8">
            <a:extLst>
              <a:ext uri="{FF2B5EF4-FFF2-40B4-BE49-F238E27FC236}">
                <a16:creationId xmlns:a16="http://schemas.microsoft.com/office/drawing/2014/main" id="{580330F9-0931-42A5-B972-8444B85F9DAF}"/>
              </a:ext>
            </a:extLst>
          </p:cNvPr>
          <p:cNvSpPr/>
          <p:nvPr/>
        </p:nvSpPr>
        <p:spPr bwMode="auto">
          <a:xfrm>
            <a:off x="4079366" y="5585147"/>
            <a:ext cx="576064" cy="14401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10" name="CasellaDiTesto 9">
            <a:extLst>
              <a:ext uri="{FF2B5EF4-FFF2-40B4-BE49-F238E27FC236}">
                <a16:creationId xmlns:a16="http://schemas.microsoft.com/office/drawing/2014/main" id="{66C5E048-A3FD-40D6-8465-44392C113799}"/>
              </a:ext>
            </a:extLst>
          </p:cNvPr>
          <p:cNvSpPr txBox="1"/>
          <p:nvPr/>
        </p:nvSpPr>
        <p:spPr>
          <a:xfrm>
            <a:off x="5879380" y="5389683"/>
            <a:ext cx="1008112" cy="523220"/>
          </a:xfrm>
          <a:prstGeom prst="rect">
            <a:avLst/>
          </a:prstGeom>
          <a:noFill/>
        </p:spPr>
        <p:txBody>
          <a:bodyPr wrap="square" rtlCol="0">
            <a:spAutoFit/>
          </a:bodyPr>
          <a:lstStyle/>
          <a:p>
            <a:pPr algn="ctr"/>
            <a:r>
              <a:rPr lang="it-IT" sz="1400" dirty="0">
                <a:latin typeface="Calibri" panose="020F0502020204030204" pitchFamily="34" charset="0"/>
                <a:cs typeface="Calibri" panose="020F0502020204030204" pitchFamily="34" charset="0"/>
              </a:rPr>
              <a:t>Invio a R.L.</a:t>
            </a:r>
          </a:p>
          <a:p>
            <a:pPr algn="ctr"/>
            <a:r>
              <a:rPr lang="it-IT" sz="1400" b="1" dirty="0">
                <a:latin typeface="Calibri" panose="020F0502020204030204" pitchFamily="34" charset="0"/>
                <a:cs typeface="Calibri" panose="020F0502020204030204" pitchFamily="34" charset="0"/>
              </a:rPr>
              <a:t>LR 26/03</a:t>
            </a:r>
          </a:p>
        </p:txBody>
      </p:sp>
      <p:sp>
        <p:nvSpPr>
          <p:cNvPr id="11" name="Freccia a destra 10">
            <a:extLst>
              <a:ext uri="{FF2B5EF4-FFF2-40B4-BE49-F238E27FC236}">
                <a16:creationId xmlns:a16="http://schemas.microsoft.com/office/drawing/2014/main" id="{174DFBB2-59D1-44A4-BC69-246EA4B2E5E1}"/>
              </a:ext>
            </a:extLst>
          </p:cNvPr>
          <p:cNvSpPr/>
          <p:nvPr/>
        </p:nvSpPr>
        <p:spPr bwMode="auto">
          <a:xfrm>
            <a:off x="6867536" y="5548957"/>
            <a:ext cx="576064" cy="14401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12" name="CasellaDiTesto 11">
            <a:extLst>
              <a:ext uri="{FF2B5EF4-FFF2-40B4-BE49-F238E27FC236}">
                <a16:creationId xmlns:a16="http://schemas.microsoft.com/office/drawing/2014/main" id="{14D2F32B-CD35-43F7-BCDB-3354A3421C5C}"/>
              </a:ext>
            </a:extLst>
          </p:cNvPr>
          <p:cNvSpPr txBox="1"/>
          <p:nvPr/>
        </p:nvSpPr>
        <p:spPr>
          <a:xfrm>
            <a:off x="7468956" y="5036665"/>
            <a:ext cx="1547602" cy="1384995"/>
          </a:xfrm>
          <a:prstGeom prst="rect">
            <a:avLst/>
          </a:prstGeom>
          <a:noFill/>
        </p:spPr>
        <p:txBody>
          <a:bodyPr wrap="square" rtlCol="0">
            <a:spAutoFit/>
          </a:bodyPr>
          <a:lstStyle/>
          <a:p>
            <a:pPr algn="ctr"/>
            <a:r>
              <a:rPr lang="it-IT" sz="1400" dirty="0">
                <a:latin typeface="Calibri" panose="020F0502020204030204" pitchFamily="34" charset="0"/>
                <a:cs typeface="Calibri" panose="020F0502020204030204" pitchFamily="34" charset="0"/>
              </a:rPr>
              <a:t>Approvazione in Consiglio Provinciale come Integrazione del PDA dopo parere RL</a:t>
            </a:r>
          </a:p>
        </p:txBody>
      </p:sp>
      <p:sp>
        <p:nvSpPr>
          <p:cNvPr id="2" name="CasellaDiTesto 1">
            <a:extLst>
              <a:ext uri="{FF2B5EF4-FFF2-40B4-BE49-F238E27FC236}">
                <a16:creationId xmlns:a16="http://schemas.microsoft.com/office/drawing/2014/main" id="{E86E0BC5-9D88-8E50-E80C-F1DC07FF39B9}"/>
              </a:ext>
            </a:extLst>
          </p:cNvPr>
          <p:cNvSpPr txBox="1"/>
          <p:nvPr/>
        </p:nvSpPr>
        <p:spPr>
          <a:xfrm>
            <a:off x="4625244" y="5283115"/>
            <a:ext cx="768965" cy="738664"/>
          </a:xfrm>
          <a:prstGeom prst="rect">
            <a:avLst/>
          </a:prstGeom>
          <a:noFill/>
        </p:spPr>
        <p:txBody>
          <a:bodyPr wrap="square" rtlCol="0">
            <a:spAutoFit/>
          </a:bodyPr>
          <a:lstStyle/>
          <a:p>
            <a:pPr algn="ctr"/>
            <a:r>
              <a:rPr lang="it-IT" sz="1400" dirty="0">
                <a:latin typeface="Calibri" panose="020F0502020204030204" pitchFamily="34" charset="0"/>
                <a:cs typeface="Calibri" panose="020F0502020204030204" pitchFamily="34" charset="0"/>
              </a:rPr>
              <a:t>Adozione in CDA </a:t>
            </a:r>
          </a:p>
        </p:txBody>
      </p:sp>
      <p:sp>
        <p:nvSpPr>
          <p:cNvPr id="4" name="Freccia a destra 3">
            <a:extLst>
              <a:ext uri="{FF2B5EF4-FFF2-40B4-BE49-F238E27FC236}">
                <a16:creationId xmlns:a16="http://schemas.microsoft.com/office/drawing/2014/main" id="{F8085E8F-3ECD-D621-329D-6E376DF6098D}"/>
              </a:ext>
            </a:extLst>
          </p:cNvPr>
          <p:cNvSpPr/>
          <p:nvPr/>
        </p:nvSpPr>
        <p:spPr bwMode="auto">
          <a:xfrm>
            <a:off x="5391465" y="5548957"/>
            <a:ext cx="576064" cy="14401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45024243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7CAEE4E0-8C61-4046-B208-5FC28E82B7D3}"/>
              </a:ext>
            </a:extLst>
          </p:cNvPr>
          <p:cNvSpPr txBox="1"/>
          <p:nvPr/>
        </p:nvSpPr>
        <p:spPr>
          <a:xfrm>
            <a:off x="574488" y="692696"/>
            <a:ext cx="8137899" cy="338554"/>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it-IT" sz="1600" dirty="0">
                <a:effectLst/>
                <a:latin typeface="Calibri" panose="020F0502020204030204" pitchFamily="34" charset="0"/>
                <a:ea typeface="Calibri" panose="020F0502020204030204" pitchFamily="34" charset="0"/>
                <a:cs typeface="Times New Roman" panose="02020603050405020304" pitchFamily="18" charset="0"/>
              </a:rPr>
              <a:t>3. MODELLAZIONE</a:t>
            </a:r>
            <a:endParaRPr lang="it-IT" sz="1600" dirty="0"/>
          </a:p>
        </p:txBody>
      </p:sp>
      <p:sp>
        <p:nvSpPr>
          <p:cNvPr id="7" name="CasellaDiTesto 6">
            <a:extLst>
              <a:ext uri="{FF2B5EF4-FFF2-40B4-BE49-F238E27FC236}">
                <a16:creationId xmlns:a16="http://schemas.microsoft.com/office/drawing/2014/main" id="{993BC8A9-1DB9-453C-8BA7-A4145D216040}"/>
              </a:ext>
            </a:extLst>
          </p:cNvPr>
          <p:cNvSpPr txBox="1"/>
          <p:nvPr/>
        </p:nvSpPr>
        <p:spPr>
          <a:xfrm>
            <a:off x="574488" y="1124744"/>
            <a:ext cx="8137899" cy="4770537"/>
          </a:xfrm>
          <a:prstGeom prst="rect">
            <a:avLst/>
          </a:prstGeom>
          <a:noFill/>
        </p:spPr>
        <p:txBody>
          <a:bodyPr wrap="square">
            <a:spAutoFit/>
          </a:bodyPr>
          <a:lstStyle/>
          <a:p>
            <a:pPr lvl="0" algn="just"/>
            <a:r>
              <a:rPr lang="it-IT" sz="1600" dirty="0">
                <a:solidFill>
                  <a:prstClr val="black"/>
                </a:solidFill>
                <a:latin typeface="Calibri" panose="020F0502020204030204" pitchFamily="34" charset="0"/>
                <a:cs typeface="Times New Roman" panose="02020603050405020304" pitchFamily="18" charset="0"/>
              </a:rPr>
              <a:t>Viene costruito un </a:t>
            </a:r>
            <a:r>
              <a:rPr lang="it-IT" sz="1600" b="1" dirty="0">
                <a:solidFill>
                  <a:prstClr val="black"/>
                </a:solidFill>
                <a:latin typeface="Calibri" panose="020F0502020204030204" pitchFamily="34" charset="0"/>
                <a:cs typeface="Times New Roman" panose="02020603050405020304" pitchFamily="18" charset="0"/>
              </a:rPr>
              <a:t>modello idraulico </a:t>
            </a:r>
            <a:r>
              <a:rPr lang="it-IT" sz="1600" dirty="0">
                <a:solidFill>
                  <a:prstClr val="black"/>
                </a:solidFill>
                <a:latin typeface="Calibri" panose="020F0502020204030204" pitchFamily="34" charset="0"/>
                <a:cs typeface="Times New Roman" panose="02020603050405020304" pitchFamily="18" charset="0"/>
              </a:rPr>
              <a:t>della rete fognaria a </a:t>
            </a:r>
            <a:r>
              <a:rPr lang="it-IT" sz="1600" b="1" dirty="0">
                <a:solidFill>
                  <a:prstClr val="black"/>
                </a:solidFill>
                <a:latin typeface="Calibri" panose="020F0502020204030204" pitchFamily="34" charset="0"/>
                <a:cs typeface="Times New Roman" panose="02020603050405020304" pitchFamily="18" charset="0"/>
              </a:rPr>
              <a:t>scala di bacino </a:t>
            </a:r>
            <a:r>
              <a:rPr lang="it-IT" sz="1600" dirty="0">
                <a:solidFill>
                  <a:prstClr val="black"/>
                </a:solidFill>
                <a:latin typeface="Calibri" panose="020F0502020204030204" pitchFamily="34" charset="0"/>
                <a:cs typeface="Times New Roman" panose="02020603050405020304" pitchFamily="18" charset="0"/>
              </a:rPr>
              <a:t>attraverso un software di modellazione (</a:t>
            </a:r>
            <a:r>
              <a:rPr lang="it-IT" sz="1600" i="1" dirty="0" err="1">
                <a:solidFill>
                  <a:prstClr val="black"/>
                </a:solidFill>
                <a:latin typeface="Calibri" panose="020F0502020204030204" pitchFamily="34" charset="0"/>
                <a:cs typeface="Times New Roman" panose="02020603050405020304" pitchFamily="18" charset="0"/>
              </a:rPr>
              <a:t>InfoWorks</a:t>
            </a:r>
            <a:r>
              <a:rPr lang="it-IT" sz="1600" i="1" dirty="0">
                <a:solidFill>
                  <a:prstClr val="black"/>
                </a:solidFill>
                <a:latin typeface="Calibri" panose="020F0502020204030204" pitchFamily="34" charset="0"/>
                <a:cs typeface="Times New Roman" panose="02020603050405020304" pitchFamily="18" charset="0"/>
              </a:rPr>
              <a:t> ICM</a:t>
            </a:r>
            <a:r>
              <a:rPr lang="it-IT" sz="1600" dirty="0">
                <a:solidFill>
                  <a:prstClr val="black"/>
                </a:solidFill>
                <a:latin typeface="Calibri" panose="020F0502020204030204" pitchFamily="34" charset="0"/>
                <a:cs typeface="Times New Roman" panose="02020603050405020304" pitchFamily="18" charset="0"/>
              </a:rPr>
              <a:t>)               si considerano tutte le interconnessioni tra le reti comunali, il collettore ed i manufatti per ogni schema di depurazione sovracomunale appartenente all’agglomerato. </a:t>
            </a:r>
            <a:r>
              <a:rPr lang="it-IT" sz="1600" b="1" dirty="0">
                <a:solidFill>
                  <a:prstClr val="black"/>
                </a:solidFill>
                <a:latin typeface="Calibri" panose="020F0502020204030204" pitchFamily="34" charset="0"/>
                <a:cs typeface="Times New Roman" panose="02020603050405020304" pitchFamily="18" charset="0"/>
              </a:rPr>
              <a:t>INTERNA e in parte ESTERNA a società di modellazione</a:t>
            </a:r>
          </a:p>
          <a:p>
            <a:pPr marL="285750" lvl="0" indent="-285750" algn="just">
              <a:buFont typeface="Arial" panose="020B0604020202020204" pitchFamily="34" charset="0"/>
              <a:buChar char="•"/>
            </a:pPr>
            <a:r>
              <a:rPr lang="it-IT" sz="1600" dirty="0">
                <a:solidFill>
                  <a:prstClr val="black"/>
                </a:solidFill>
                <a:latin typeface="Calibri" panose="020F0502020204030204" pitchFamily="34" charset="0"/>
                <a:cs typeface="Calibri" panose="020F0502020204030204" pitchFamily="34" charset="0"/>
              </a:rPr>
              <a:t>Simulazione idraulica con analisi delle condizioni normali di funzionamento della rete, simulazione di eventi di pioggia per verificare i sovraccarichi</a:t>
            </a:r>
          </a:p>
          <a:p>
            <a:pPr marL="285750" lvl="0" indent="-285750" algn="just">
              <a:buFont typeface="Arial" panose="020B0604020202020204" pitchFamily="34" charset="0"/>
              <a:buChar char="•"/>
            </a:pPr>
            <a:r>
              <a:rPr lang="it-IT" sz="1600" dirty="0">
                <a:solidFill>
                  <a:prstClr val="black"/>
                </a:solidFill>
                <a:latin typeface="Calibri" panose="020F0502020204030204" pitchFamily="34" charset="0"/>
                <a:cs typeface="Calibri" panose="020F0502020204030204" pitchFamily="34" charset="0"/>
              </a:rPr>
              <a:t>Studio del comportamento idraulico di propagazione dei flussi delle acque reflue e meteoriche</a:t>
            </a:r>
          </a:p>
          <a:p>
            <a:pPr marL="285750" indent="-285750" algn="just">
              <a:buFont typeface="Arial" panose="020B0604020202020204" pitchFamily="34" charset="0"/>
              <a:buChar char="•"/>
            </a:pPr>
            <a:r>
              <a:rPr lang="it-IT" sz="1600" dirty="0">
                <a:solidFill>
                  <a:prstClr val="black"/>
                </a:solidFill>
                <a:latin typeface="Calibri" panose="020F0502020204030204" pitchFamily="34" charset="0"/>
                <a:cs typeface="Calibri" panose="020F0502020204030204" pitchFamily="34" charset="0"/>
              </a:rPr>
              <a:t>Analisi delle criticità, verifica dell’efficienza e della capacità delle condotte </a:t>
            </a:r>
            <a:r>
              <a:rPr lang="it-IT" sz="1600" dirty="0">
                <a:latin typeface="Calibri" panose="020F0502020204030204" pitchFamily="34" charset="0"/>
                <a:cs typeface="Calibri" panose="020F0502020204030204" pitchFamily="34" charset="0"/>
              </a:rPr>
              <a:t>rispetto alle portate attese individuando i punti critici soggetti ad allagamenti</a:t>
            </a:r>
            <a:endParaRPr lang="it-IT" sz="1600" dirty="0">
              <a:solidFill>
                <a:prstClr val="black"/>
              </a:solidFill>
              <a:latin typeface="Calibri" panose="020F0502020204030204" pitchFamily="34" charset="0"/>
              <a:cs typeface="Calibri" panose="020F0502020204030204" pitchFamily="34" charset="0"/>
            </a:endParaRPr>
          </a:p>
          <a:p>
            <a:pPr marL="285750" lvl="0" indent="-285750" algn="just">
              <a:buFont typeface="Arial" panose="020B0604020202020204" pitchFamily="34" charset="0"/>
              <a:buChar char="•"/>
            </a:pPr>
            <a:r>
              <a:rPr lang="it-IT" sz="1600" dirty="0">
                <a:solidFill>
                  <a:prstClr val="black"/>
                </a:solidFill>
                <a:latin typeface="Calibri" panose="020F0502020204030204" pitchFamily="34" charset="0"/>
                <a:cs typeface="Calibri" panose="020F0502020204030204" pitchFamily="34" charset="0"/>
              </a:rPr>
              <a:t>Proposte di intervento per </a:t>
            </a:r>
            <a:r>
              <a:rPr lang="it-IT" sz="1600" dirty="0">
                <a:latin typeface="Calibri" panose="020F0502020204030204" pitchFamily="34" charset="0"/>
                <a:cs typeface="Calibri" panose="020F0502020204030204" pitchFamily="34" charset="0"/>
              </a:rPr>
              <a:t>studiare le soluzioni di mitigazione.</a:t>
            </a:r>
            <a:endParaRPr lang="it-IT" sz="1600" dirty="0">
              <a:solidFill>
                <a:prstClr val="black"/>
              </a:solidFill>
              <a:latin typeface="Calibri" panose="020F0502020204030204" pitchFamily="34" charset="0"/>
              <a:cs typeface="Calibri" panose="020F0502020204030204" pitchFamily="34" charset="0"/>
            </a:endParaRPr>
          </a:p>
          <a:p>
            <a:pPr marL="285750" lvl="0" indent="-285750" algn="just">
              <a:buFont typeface="Arial" panose="020B0604020202020204" pitchFamily="34" charset="0"/>
              <a:buChar char="•"/>
            </a:pPr>
            <a:r>
              <a:rPr lang="it-IT" sz="1600" dirty="0">
                <a:solidFill>
                  <a:prstClr val="black"/>
                </a:solidFill>
                <a:latin typeface="Calibri" panose="020F0502020204030204" pitchFamily="34" charset="0"/>
                <a:cs typeface="Calibri" panose="020F0502020204030204" pitchFamily="34" charset="0"/>
              </a:rPr>
              <a:t>Analisi dei contributi dell’invarianza idraulica</a:t>
            </a:r>
          </a:p>
          <a:p>
            <a:pPr marL="285750" lvl="0" indent="-285750" algn="just">
              <a:buFont typeface="Arial" panose="020B0604020202020204" pitchFamily="34" charset="0"/>
              <a:buChar char="•"/>
            </a:pPr>
            <a:r>
              <a:rPr lang="it-IT" sz="1600" dirty="0">
                <a:latin typeface="Calibri" panose="020F0502020204030204" pitchFamily="34" charset="0"/>
                <a:cs typeface="Calibri" panose="020F0502020204030204" pitchFamily="34" charset="0"/>
              </a:rPr>
              <a:t>Analisi delle interazioni tra rete fognaria e sistema di drenaggio urbano.</a:t>
            </a:r>
          </a:p>
          <a:p>
            <a:pPr marL="285750" lvl="0" indent="-285750" algn="just">
              <a:buFont typeface="Arial" panose="020B0604020202020204" pitchFamily="34" charset="0"/>
              <a:buChar char="•"/>
            </a:pPr>
            <a:r>
              <a:rPr lang="it-IT" sz="1600" dirty="0">
                <a:latin typeface="Calibri" panose="020F0502020204030204" pitchFamily="34" charset="0"/>
                <a:cs typeface="Calibri" panose="020F0502020204030204" pitchFamily="34" charset="0"/>
              </a:rPr>
              <a:t>Identificazione perdite, ingressi di acque parassite o scarichi anomali.</a:t>
            </a:r>
          </a:p>
          <a:p>
            <a:pPr marL="285750" lvl="0" indent="-285750" algn="just">
              <a:buFont typeface="Arial" panose="020B0604020202020204" pitchFamily="34" charset="0"/>
              <a:buChar char="•"/>
            </a:pPr>
            <a:r>
              <a:rPr lang="it-IT" sz="1600" dirty="0">
                <a:latin typeface="Calibri" panose="020F0502020204030204" pitchFamily="34" charset="0"/>
                <a:cs typeface="Calibri" panose="020F0502020204030204" pitchFamily="34" charset="0"/>
              </a:rPr>
              <a:t>Simulazione scarichi della rete in corpi idrici superficiali e con verifica del rispetto dei limiti normativi.</a:t>
            </a:r>
          </a:p>
          <a:p>
            <a:pPr marL="285750" lvl="0" indent="-285750" algn="just">
              <a:buFont typeface="Arial" panose="020B0604020202020204" pitchFamily="34" charset="0"/>
              <a:buChar char="•"/>
            </a:pPr>
            <a:r>
              <a:rPr lang="it-IT" sz="1600" dirty="0">
                <a:latin typeface="Calibri" panose="020F0502020204030204" pitchFamily="34" charset="0"/>
                <a:cs typeface="Calibri" panose="020F0502020204030204" pitchFamily="34" charset="0"/>
              </a:rPr>
              <a:t>Valutazione dell’efficacia di interventi di miglioramento delle stazioni di sollevamento.</a:t>
            </a:r>
          </a:p>
          <a:p>
            <a:pPr marL="285750" lvl="0" indent="-285750" algn="just">
              <a:buFont typeface="Arial" panose="020B0604020202020204" pitchFamily="34" charset="0"/>
              <a:buChar char="•"/>
            </a:pPr>
            <a:r>
              <a:rPr lang="it-IT" sz="1600" dirty="0">
                <a:latin typeface="Calibri" panose="020F0502020204030204" pitchFamily="34" charset="0"/>
                <a:cs typeface="Calibri" panose="020F0502020204030204" pitchFamily="34" charset="0"/>
              </a:rPr>
              <a:t>Analisi della riduzione del carico inquinante mediante interventi di separazione delle reti (acque bianche e acque nere).</a:t>
            </a:r>
          </a:p>
        </p:txBody>
      </p:sp>
      <p:sp>
        <p:nvSpPr>
          <p:cNvPr id="2" name="Freccia a destra 1">
            <a:extLst>
              <a:ext uri="{FF2B5EF4-FFF2-40B4-BE49-F238E27FC236}">
                <a16:creationId xmlns:a16="http://schemas.microsoft.com/office/drawing/2014/main" id="{499A1CED-F924-4116-8D6A-BA46B54A2464}"/>
              </a:ext>
            </a:extLst>
          </p:cNvPr>
          <p:cNvSpPr/>
          <p:nvPr/>
        </p:nvSpPr>
        <p:spPr bwMode="auto">
          <a:xfrm>
            <a:off x="3707904" y="1484784"/>
            <a:ext cx="504626" cy="14401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8319378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B434AAF-35A4-4747-A059-E3980D0C30E9}"/>
              </a:ext>
            </a:extLst>
          </p:cNvPr>
          <p:cNvSpPr txBox="1"/>
          <p:nvPr/>
        </p:nvSpPr>
        <p:spPr>
          <a:xfrm>
            <a:off x="574488" y="692696"/>
            <a:ext cx="8137899" cy="338554"/>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it-IT" sz="1600" dirty="0">
                <a:effectLst/>
                <a:latin typeface="Calibri" panose="020F0502020204030204" pitchFamily="34" charset="0"/>
                <a:ea typeface="Calibri" panose="020F0502020204030204" pitchFamily="34" charset="0"/>
                <a:cs typeface="Times New Roman" panose="02020603050405020304" pitchFamily="18" charset="0"/>
              </a:rPr>
              <a:t>4. </a:t>
            </a:r>
            <a:r>
              <a:rPr lang="it-IT" sz="1600" dirty="0">
                <a:latin typeface="Calibri" panose="020F0502020204030204" pitchFamily="34" charset="0"/>
                <a:ea typeface="Calibri" panose="020F0502020204030204" pitchFamily="34" charset="0"/>
                <a:cs typeface="Times New Roman" panose="02020603050405020304" pitchFamily="18" charset="0"/>
              </a:rPr>
              <a:t>TARATURA</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asellaDiTesto 4">
            <a:extLst>
              <a:ext uri="{FF2B5EF4-FFF2-40B4-BE49-F238E27FC236}">
                <a16:creationId xmlns:a16="http://schemas.microsoft.com/office/drawing/2014/main" id="{46C1D48E-95FE-44D0-8039-2072B8AC54B9}"/>
              </a:ext>
            </a:extLst>
          </p:cNvPr>
          <p:cNvSpPr txBox="1"/>
          <p:nvPr/>
        </p:nvSpPr>
        <p:spPr>
          <a:xfrm>
            <a:off x="323528" y="1268760"/>
            <a:ext cx="8317420" cy="2554545"/>
          </a:xfrm>
          <a:prstGeom prst="rect">
            <a:avLst/>
          </a:prstGeom>
          <a:noFill/>
        </p:spPr>
        <p:txBody>
          <a:bodyPr wrap="square">
            <a:spAutoFit/>
          </a:bodyPr>
          <a:lstStyle/>
          <a:p>
            <a:pPr algn="just"/>
            <a:r>
              <a:rPr lang="it-IT" sz="1600" dirty="0">
                <a:latin typeface="Calibri" panose="020F0502020204030204" pitchFamily="34" charset="0"/>
                <a:ea typeface="Calibri" panose="020F0502020204030204" pitchFamily="34" charset="0"/>
                <a:cs typeface="Times New Roman" panose="02020603050405020304" pitchFamily="18" charset="0"/>
              </a:rPr>
              <a:t>Dopo aver costruito il modello idraulico della rete è necessario regolare e ottimizzare i parametri del modello in modo che i risultati delle simulazioni corrispondano ai dati reali misurati sul campo per garantire che il modello idraulico riproduca fedelmente il comportamento reale della rete</a:t>
            </a:r>
          </a:p>
          <a:p>
            <a:pPr marL="285750" indent="-285750" algn="just">
              <a:buFont typeface="Arial" panose="020B0604020202020204" pitchFamily="34" charset="0"/>
              <a:buChar char="•"/>
            </a:pPr>
            <a:r>
              <a:rPr lang="it-IT" sz="1600" dirty="0">
                <a:latin typeface="Calibri" panose="020F0502020204030204" pitchFamily="34" charset="0"/>
                <a:ea typeface="Calibri" panose="020F0502020204030204" pitchFamily="34" charset="0"/>
                <a:cs typeface="Times New Roman" panose="02020603050405020304" pitchFamily="18" charset="0"/>
              </a:rPr>
              <a:t>Raccolta dati reali: misurazione delle portate, dati pluviometrici</a:t>
            </a:r>
          </a:p>
          <a:p>
            <a:pPr marL="285750" indent="-285750" algn="just">
              <a:buFont typeface="Arial" panose="020B0604020202020204" pitchFamily="34" charset="0"/>
              <a:buChar char="•"/>
            </a:pPr>
            <a:r>
              <a:rPr lang="it-IT" sz="1600" dirty="0">
                <a:effectLst/>
                <a:latin typeface="Calibri" panose="020F0502020204030204" pitchFamily="34" charset="0"/>
                <a:ea typeface="Calibri" panose="020F0502020204030204" pitchFamily="34" charset="0"/>
                <a:cs typeface="Times New Roman" panose="02020603050405020304" pitchFamily="18" charset="0"/>
              </a:rPr>
              <a:t>Correzione della simulazione iniziale fatta con i dati </a:t>
            </a:r>
            <a:r>
              <a:rPr lang="it-IT" sz="1600" dirty="0">
                <a:latin typeface="Calibri" panose="020F0502020204030204" pitchFamily="34" charset="0"/>
                <a:ea typeface="Calibri" panose="020F0502020204030204" pitchFamily="34" charset="0"/>
                <a:cs typeface="Times New Roman" panose="02020603050405020304" pitchFamily="18" charset="0"/>
              </a:rPr>
              <a:t>teorici della fase 1 in base ai dati reali raccolti</a:t>
            </a:r>
          </a:p>
          <a:p>
            <a:pPr marL="285750" indent="-285750" algn="just">
              <a:buFont typeface="Arial" panose="020B0604020202020204" pitchFamily="34" charset="0"/>
              <a:buChar char="•"/>
            </a:pPr>
            <a:r>
              <a:rPr lang="it-IT" sz="1600" dirty="0">
                <a:latin typeface="Calibri" panose="020F0502020204030204" pitchFamily="34" charset="0"/>
                <a:ea typeface="Calibri" panose="020F0502020204030204" pitchFamily="34" charset="0"/>
                <a:cs typeface="Times New Roman" panose="02020603050405020304" pitchFamily="18" charset="0"/>
              </a:rPr>
              <a:t>Validazione del modello: viene eseguito un test del modello sui vari scenari di pioggia e portata, correggendo i dati del modello fino ad avere una buona corrispondenza tra i dati simulati e quelli rilevati</a:t>
            </a:r>
          </a:p>
          <a:p>
            <a:pPr algn="just"/>
            <a:r>
              <a:rPr lang="it-IT" sz="1600" b="1" dirty="0">
                <a:effectLst/>
                <a:latin typeface="Calibri" panose="020F0502020204030204" pitchFamily="34" charset="0"/>
                <a:ea typeface="Calibri" panose="020F0502020204030204" pitchFamily="34" charset="0"/>
                <a:cs typeface="Times New Roman" panose="02020603050405020304" pitchFamily="18" charset="0"/>
              </a:rPr>
              <a:t>INTERNA per la taratura del modello, ESTERNA per installazione strumentazione</a:t>
            </a:r>
          </a:p>
        </p:txBody>
      </p:sp>
      <p:sp>
        <p:nvSpPr>
          <p:cNvPr id="6" name="CasellaDiTesto 5">
            <a:extLst>
              <a:ext uri="{FF2B5EF4-FFF2-40B4-BE49-F238E27FC236}">
                <a16:creationId xmlns:a16="http://schemas.microsoft.com/office/drawing/2014/main" id="{B140170A-0E4D-474A-AEF1-BA2360812341}"/>
              </a:ext>
            </a:extLst>
          </p:cNvPr>
          <p:cNvSpPr txBox="1"/>
          <p:nvPr/>
        </p:nvSpPr>
        <p:spPr>
          <a:xfrm>
            <a:off x="503049" y="4155713"/>
            <a:ext cx="8137899" cy="338554"/>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it-IT" sz="1600" dirty="0">
                <a:latin typeface="Calibri" panose="020F0502020204030204" pitchFamily="34" charset="0"/>
                <a:ea typeface="Calibri" panose="020F0502020204030204" pitchFamily="34" charset="0"/>
                <a:cs typeface="Times New Roman" panose="02020603050405020304" pitchFamily="18" charset="0"/>
              </a:rPr>
              <a:t>5</a:t>
            </a:r>
            <a:r>
              <a:rPr lang="it-IT" sz="1600" dirty="0">
                <a:effectLst/>
                <a:latin typeface="Calibri" panose="020F0502020204030204" pitchFamily="34" charset="0"/>
                <a:ea typeface="Calibri" panose="020F0502020204030204" pitchFamily="34" charset="0"/>
                <a:cs typeface="Times New Roman" panose="02020603050405020304" pitchFamily="18" charset="0"/>
              </a:rPr>
              <a:t>. </a:t>
            </a:r>
            <a:r>
              <a:rPr lang="it-IT" sz="1600" dirty="0">
                <a:latin typeface="Calibri" panose="020F0502020204030204" pitchFamily="34" charset="0"/>
                <a:ea typeface="Calibri" panose="020F0502020204030204" pitchFamily="34" charset="0"/>
                <a:cs typeface="Times New Roman" panose="02020603050405020304" pitchFamily="18" charset="0"/>
              </a:rPr>
              <a:t>SCELTA INTERVENTI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ttangolo 1">
            <a:extLst>
              <a:ext uri="{FF2B5EF4-FFF2-40B4-BE49-F238E27FC236}">
                <a16:creationId xmlns:a16="http://schemas.microsoft.com/office/drawing/2014/main" id="{20F99E95-A1E6-49AD-92DF-E708ED98E894}"/>
              </a:ext>
            </a:extLst>
          </p:cNvPr>
          <p:cNvSpPr/>
          <p:nvPr/>
        </p:nvSpPr>
        <p:spPr>
          <a:xfrm>
            <a:off x="323529" y="4826675"/>
            <a:ext cx="8317420" cy="1323439"/>
          </a:xfrm>
          <a:prstGeom prst="rect">
            <a:avLst/>
          </a:prstGeom>
        </p:spPr>
        <p:txBody>
          <a:bodyPr wrap="square">
            <a:spAutoFit/>
          </a:bodyPr>
          <a:lstStyle/>
          <a:p>
            <a:pPr algn="just"/>
            <a:r>
              <a:rPr lang="it-IT" sz="1600" dirty="0">
                <a:latin typeface="Calibri" panose="020F0502020204030204" pitchFamily="34" charset="0"/>
                <a:ea typeface="Calibri" panose="020F0502020204030204" pitchFamily="34" charset="0"/>
                <a:cs typeface="Calibri" panose="020F0502020204030204" pitchFamily="34" charset="0"/>
              </a:rPr>
              <a:t>La scelta degli interventi tiene conto delle modellazioni, delle verifiche eseguite sugli sfioratori, del rispetto dei limiti del PTUA e dell’invarianza idraulica. L’attività è INTERNA al gestore, verranno predisposti singoli progetti di fattibilità tecnico economica sviluppati per ogni bacino che poi dovranno essere inseriti nel Programma degli Interventi che ogni due anni viene allegato al metodo tariffario.         </a:t>
            </a:r>
            <a:r>
              <a:rPr lang="it-IT" sz="1600" b="1" dirty="0">
                <a:latin typeface="Calibri" panose="020F0502020204030204" pitchFamily="34" charset="0"/>
                <a:ea typeface="Calibri" panose="020F0502020204030204" pitchFamily="34" charset="0"/>
                <a:cs typeface="Calibri" panose="020F0502020204030204" pitchFamily="34" charset="0"/>
              </a:rPr>
              <a:t>Ogni bacino studiato e concluso avrà degli interventi programmati nel PDI.</a:t>
            </a:r>
            <a:endParaRPr lang="it-IT" sz="1600" b="1" dirty="0">
              <a:latin typeface="Calibri" panose="020F0502020204030204" pitchFamily="34" charset="0"/>
              <a:cs typeface="Calibri" panose="020F0502020204030204" pitchFamily="34" charset="0"/>
            </a:endParaRPr>
          </a:p>
        </p:txBody>
      </p:sp>
      <p:sp>
        <p:nvSpPr>
          <p:cNvPr id="3" name="Freccia a destra 2">
            <a:extLst>
              <a:ext uri="{FF2B5EF4-FFF2-40B4-BE49-F238E27FC236}">
                <a16:creationId xmlns:a16="http://schemas.microsoft.com/office/drawing/2014/main" id="{284D98D6-0C6E-9F11-6DAA-705AE107F00A}"/>
              </a:ext>
            </a:extLst>
          </p:cNvPr>
          <p:cNvSpPr/>
          <p:nvPr/>
        </p:nvSpPr>
        <p:spPr bwMode="auto">
          <a:xfrm>
            <a:off x="1907704" y="5949280"/>
            <a:ext cx="360040" cy="7200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2034061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9218A0E0-C718-635F-F3B8-50D38C1CCB2D}"/>
              </a:ext>
            </a:extLst>
          </p:cNvPr>
          <p:cNvSpPr/>
          <p:nvPr/>
        </p:nvSpPr>
        <p:spPr>
          <a:xfrm>
            <a:off x="0" y="605146"/>
            <a:ext cx="9144001" cy="307777"/>
          </a:xfrm>
          <a:prstGeom prst="rect">
            <a:avLst/>
          </a:prstGeom>
          <a:noFill/>
        </p:spPr>
        <p:txBody>
          <a:bodyPr wrap="square" lIns="91440" tIns="45720" rIns="91440" bIns="45720">
            <a:spAutoFit/>
          </a:bodyPr>
          <a:lstStyle/>
          <a:p>
            <a:pPr algn="ctr"/>
            <a:r>
              <a:rPr lang="it-IT" sz="1400" b="1" dirty="0">
                <a:ln w="18415" cmpd="sng">
                  <a:noFill/>
                  <a:prstDash val="solid"/>
                </a:ln>
                <a:solidFill>
                  <a:srgbClr val="0070C0"/>
                </a:solidFill>
              </a:rPr>
              <a:t>Studio dei BACINI</a:t>
            </a:r>
          </a:p>
        </p:txBody>
      </p:sp>
      <p:sp>
        <p:nvSpPr>
          <p:cNvPr id="10" name="CasellaDiTesto 9">
            <a:extLst>
              <a:ext uri="{FF2B5EF4-FFF2-40B4-BE49-F238E27FC236}">
                <a16:creationId xmlns:a16="http://schemas.microsoft.com/office/drawing/2014/main" id="{C865E457-9D91-47A3-A660-99890949D319}"/>
              </a:ext>
            </a:extLst>
          </p:cNvPr>
          <p:cNvSpPr txBox="1"/>
          <p:nvPr/>
        </p:nvSpPr>
        <p:spPr>
          <a:xfrm>
            <a:off x="574488" y="974478"/>
            <a:ext cx="8137899" cy="4524315"/>
          </a:xfrm>
          <a:prstGeom prst="rect">
            <a:avLst/>
          </a:prstGeom>
          <a:noFill/>
        </p:spPr>
        <p:txBody>
          <a:bodyPr wrap="square">
            <a:spAutoFit/>
          </a:bodyPr>
          <a:lstStyle/>
          <a:p>
            <a:pPr algn="just"/>
            <a:r>
              <a:rPr lang="it-IT" sz="1600" dirty="0">
                <a:latin typeface="Calibri" panose="020F0502020204030204" pitchFamily="34" charset="0"/>
                <a:cs typeface="Times New Roman" panose="02020603050405020304" pitchFamily="18" charset="0"/>
              </a:rPr>
              <a:t>Criteri applicati nella </a:t>
            </a:r>
            <a:r>
              <a:rPr lang="it-IT" sz="1600" b="1" u="sng" dirty="0">
                <a:latin typeface="Calibri" panose="020F0502020204030204" pitchFamily="34" charset="0"/>
                <a:cs typeface="Times New Roman" panose="02020603050405020304" pitchFamily="18" charset="0"/>
              </a:rPr>
              <a:t>valutazione delle priorità per la scelta dei bacini </a:t>
            </a:r>
            <a:r>
              <a:rPr lang="it-IT" sz="1600" dirty="0">
                <a:latin typeface="Calibri" panose="020F0502020204030204" pitchFamily="34" charset="0"/>
                <a:cs typeface="Times New Roman" panose="02020603050405020304" pitchFamily="18" charset="0"/>
              </a:rPr>
              <a:t>di cui effettuare lo studio. Nella definizione dell’ordine di priorità dei bacini, si è tenuto conto dei seguenti fattori, sulla base dei criteri stabili dal Regolamento Regionale 06/2019:</a:t>
            </a:r>
          </a:p>
          <a:p>
            <a:pPr marL="342900" indent="-342900" algn="just">
              <a:buFont typeface="+mj-lt"/>
              <a:buAutoNum type="arabicPeriod"/>
            </a:pPr>
            <a:r>
              <a:rPr lang="it-IT" sz="1600" dirty="0">
                <a:latin typeface="Calibri" panose="020F0502020204030204" pitchFamily="34" charset="0"/>
                <a:cs typeface="Times New Roman" panose="02020603050405020304" pitchFamily="18" charset="0"/>
              </a:rPr>
              <a:t>Bacini con sfioratori non conformi al R.R. 03/2006 </a:t>
            </a:r>
            <a:r>
              <a:rPr lang="it-IT" sz="1400" dirty="0">
                <a:latin typeface="Calibri" panose="020F0502020204030204" pitchFamily="34" charset="0"/>
                <a:cs typeface="Times New Roman" panose="02020603050405020304" pitchFamily="18" charset="0"/>
              </a:rPr>
              <a:t>(la non conformità è dovuta al fatto che la portata inviata al depuratore non corrisponde all’apporto di 750 L/A.E. giorno);</a:t>
            </a:r>
          </a:p>
          <a:p>
            <a:pPr marL="342900" indent="-342900" algn="just">
              <a:buFont typeface="+mj-lt"/>
              <a:buAutoNum type="arabicPeriod"/>
            </a:pPr>
            <a:r>
              <a:rPr lang="it-IT" sz="1600" dirty="0">
                <a:latin typeface="Calibri" panose="020F0502020204030204" pitchFamily="34" charset="0"/>
                <a:cs typeface="Times New Roman" panose="02020603050405020304" pitchFamily="18" charset="0"/>
              </a:rPr>
              <a:t>Bacini con corpi idrici con stato di qualità scarso e sufficiente ed acque parassite &gt; 30%; </a:t>
            </a:r>
          </a:p>
          <a:p>
            <a:pPr marL="342900" indent="-342900" algn="just">
              <a:buFont typeface="+mj-lt"/>
              <a:buAutoNum type="arabicPeriod"/>
            </a:pPr>
            <a:r>
              <a:rPr lang="it-IT" sz="1600" dirty="0">
                <a:latin typeface="Calibri" panose="020F0502020204030204" pitchFamily="34" charset="0"/>
                <a:cs typeface="Times New Roman" panose="02020603050405020304" pitchFamily="18" charset="0"/>
              </a:rPr>
              <a:t>Bacini con corpi idrici con stato di qualità scarso e sufficiente ed acque parassite &lt; 30%;</a:t>
            </a:r>
          </a:p>
          <a:p>
            <a:pPr marL="342900" indent="-342900" algn="just">
              <a:buFont typeface="+mj-lt"/>
              <a:buAutoNum type="arabicPeriod"/>
            </a:pPr>
            <a:r>
              <a:rPr lang="it-IT" sz="1600" dirty="0">
                <a:latin typeface="Calibri" panose="020F0502020204030204" pitchFamily="34" charset="0"/>
                <a:cs typeface="Times New Roman" panose="02020603050405020304" pitchFamily="18" charset="0"/>
              </a:rPr>
              <a:t>Bacini con corpi idrici con stato di qualità &gt; di sufficiente ed acque parassite &gt; 30%; </a:t>
            </a:r>
          </a:p>
          <a:p>
            <a:pPr marL="342900" indent="-342900" algn="just">
              <a:buFont typeface="+mj-lt"/>
              <a:buAutoNum type="arabicPeriod"/>
            </a:pPr>
            <a:r>
              <a:rPr lang="it-IT" sz="1600" dirty="0">
                <a:latin typeface="Calibri" panose="020F0502020204030204" pitchFamily="34" charset="0"/>
                <a:cs typeface="Times New Roman" panose="02020603050405020304" pitchFamily="18" charset="0"/>
              </a:rPr>
              <a:t>Bacini con corpi idrici con stato di qualità &gt; di sufficiente ed acque parassite &lt; 30%.</a:t>
            </a:r>
          </a:p>
          <a:p>
            <a:pPr marL="342900" indent="-342900" algn="just">
              <a:buFont typeface="+mj-lt"/>
              <a:buAutoNum type="arabicPeriod"/>
            </a:pPr>
            <a:r>
              <a:rPr lang="it-IT" sz="1600" dirty="0">
                <a:latin typeface="Calibri" panose="020F0502020204030204" pitchFamily="34" charset="0"/>
                <a:cs typeface="Times New Roman" panose="02020603050405020304" pitchFamily="18" charset="0"/>
              </a:rPr>
              <a:t>Adeguatezza dell’impianto di trattamento del bacino, </a:t>
            </a:r>
            <a:r>
              <a:rPr lang="it-IT" sz="1600" b="1" dirty="0">
                <a:latin typeface="Calibri" panose="020F0502020204030204" pitchFamily="34" charset="0"/>
                <a:cs typeface="Times New Roman" panose="02020603050405020304" pitchFamily="18" charset="0"/>
              </a:rPr>
              <a:t>conformità organica </a:t>
            </a:r>
            <a:r>
              <a:rPr lang="it-IT" sz="1600" dirty="0">
                <a:latin typeface="Calibri" panose="020F0502020204030204" pitchFamily="34" charset="0"/>
                <a:cs typeface="Times New Roman" panose="02020603050405020304" pitchFamily="18" charset="0"/>
              </a:rPr>
              <a:t>al carico da trattare e </a:t>
            </a:r>
            <a:r>
              <a:rPr lang="it-IT" sz="1600" b="1" dirty="0">
                <a:latin typeface="Calibri" panose="020F0502020204030204" pitchFamily="34" charset="0"/>
                <a:cs typeface="Times New Roman" panose="02020603050405020304" pitchFamily="18" charset="0"/>
              </a:rPr>
              <a:t>conformità idraulica </a:t>
            </a:r>
            <a:r>
              <a:rPr lang="it-IT" sz="1600" dirty="0">
                <a:latin typeface="Calibri" panose="020F0502020204030204" pitchFamily="34" charset="0"/>
                <a:cs typeface="Times New Roman" panose="02020603050405020304" pitchFamily="18" charset="0"/>
              </a:rPr>
              <a:t>per le portate in tempo di pioggia da trattare alla sezione primaria (750 L/A.E. giorno) ed al biologico (500 L/A.E. giorno);</a:t>
            </a:r>
          </a:p>
          <a:p>
            <a:pPr marL="342900" indent="-342900" algn="just">
              <a:buFont typeface="+mj-lt"/>
              <a:buAutoNum type="arabicPeriod"/>
            </a:pPr>
            <a:r>
              <a:rPr lang="it-IT" sz="1600" dirty="0">
                <a:latin typeface="Calibri" panose="020F0502020204030204" pitchFamily="34" charset="0"/>
                <a:cs typeface="Times New Roman" panose="02020603050405020304" pitchFamily="18" charset="0"/>
              </a:rPr>
              <a:t>Dimensione dell’agglomerato di riferimento tenendo in considerazione anche la presenza di carico stabile e fluttuante;</a:t>
            </a:r>
          </a:p>
          <a:p>
            <a:pPr marL="342900" indent="-342900" algn="just">
              <a:buFont typeface="+mj-lt"/>
              <a:buAutoNum type="arabicPeriod"/>
            </a:pPr>
            <a:r>
              <a:rPr lang="it-IT" sz="1600" dirty="0">
                <a:latin typeface="Calibri" panose="020F0502020204030204" pitchFamily="34" charset="0"/>
                <a:cs typeface="Times New Roman" panose="02020603050405020304" pitchFamily="18" charset="0"/>
              </a:rPr>
              <a:t>Presenza di criticità sulla rete a seguito del monitoraggio dell’indicatore M4a (allagamenti e sversamenti);</a:t>
            </a:r>
          </a:p>
          <a:p>
            <a:pPr marL="342900" indent="-342900" algn="just">
              <a:buFont typeface="+mj-lt"/>
              <a:buAutoNum type="arabicPeriod"/>
            </a:pPr>
            <a:r>
              <a:rPr lang="it-IT" sz="1600" dirty="0">
                <a:latin typeface="Calibri" panose="020F0502020204030204" pitchFamily="34" charset="0"/>
                <a:cs typeface="Times New Roman" panose="02020603050405020304" pitchFamily="18" charset="0"/>
              </a:rPr>
              <a:t>Situazioni di malfunzionamento accertate;</a:t>
            </a:r>
          </a:p>
          <a:p>
            <a:pPr marL="342900" indent="-342900" algn="just">
              <a:buFont typeface="+mj-lt"/>
              <a:buAutoNum type="arabicPeriod"/>
            </a:pPr>
            <a:r>
              <a:rPr lang="it-IT" sz="1600" dirty="0">
                <a:latin typeface="Calibri" panose="020F0502020204030204" pitchFamily="34" charset="0"/>
                <a:cs typeface="Times New Roman" panose="02020603050405020304" pitchFamily="18" charset="0"/>
              </a:rPr>
              <a:t>Interventi già programmati su impianti di depurazione</a:t>
            </a:r>
          </a:p>
        </p:txBody>
      </p:sp>
      <p:sp>
        <p:nvSpPr>
          <p:cNvPr id="4" name="CasellaDiTesto 3">
            <a:extLst>
              <a:ext uri="{FF2B5EF4-FFF2-40B4-BE49-F238E27FC236}">
                <a16:creationId xmlns:a16="http://schemas.microsoft.com/office/drawing/2014/main" id="{17D70950-0EC9-41D4-8FAC-15831F8D6655}"/>
              </a:ext>
            </a:extLst>
          </p:cNvPr>
          <p:cNvSpPr txBox="1"/>
          <p:nvPr/>
        </p:nvSpPr>
        <p:spPr>
          <a:xfrm>
            <a:off x="557352" y="5621912"/>
            <a:ext cx="8155035"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it-IT" sz="1400" dirty="0">
                <a:latin typeface="Calibri" panose="020F0502020204030204" pitchFamily="34" charset="0"/>
                <a:cs typeface="Times New Roman" panose="02020603050405020304" pitchFamily="18" charset="0"/>
              </a:rPr>
              <a:t>Sulla base di questi criteri è stata creata una matrice attraverso la quale è stato possibile classificare i bacini da studiare.</a:t>
            </a:r>
          </a:p>
        </p:txBody>
      </p:sp>
    </p:spTree>
    <p:extLst>
      <p:ext uri="{BB962C8B-B14F-4D97-AF65-F5344CB8AC3E}">
        <p14:creationId xmlns:p14="http://schemas.microsoft.com/office/powerpoint/2010/main" val="106096312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 name="Tabella 4">
            <a:extLst>
              <a:ext uri="{FF2B5EF4-FFF2-40B4-BE49-F238E27FC236}">
                <a16:creationId xmlns:a16="http://schemas.microsoft.com/office/drawing/2014/main" id="{6EF96E1F-B907-428A-B981-4515C2BC673E}"/>
              </a:ext>
            </a:extLst>
          </p:cNvPr>
          <p:cNvGraphicFramePr>
            <a:graphicFrameLocks noGrp="1"/>
          </p:cNvGraphicFramePr>
          <p:nvPr>
            <p:extLst>
              <p:ext uri="{D42A27DB-BD31-4B8C-83A1-F6EECF244321}">
                <p14:modId xmlns:p14="http://schemas.microsoft.com/office/powerpoint/2010/main" val="3469884767"/>
              </p:ext>
            </p:extLst>
          </p:nvPr>
        </p:nvGraphicFramePr>
        <p:xfrm>
          <a:off x="778378" y="908720"/>
          <a:ext cx="7730120" cy="4936434"/>
        </p:xfrm>
        <a:graphic>
          <a:graphicData uri="http://schemas.openxmlformats.org/drawingml/2006/table">
            <a:tbl>
              <a:tblPr firstRow="1" firstCol="1" bandRow="1">
                <a:tableStyleId>{21E4AEA4-8DFA-4A89-87EB-49C32662AFE0}</a:tableStyleId>
              </a:tblPr>
              <a:tblGrid>
                <a:gridCol w="1224136">
                  <a:extLst>
                    <a:ext uri="{9D8B030D-6E8A-4147-A177-3AD203B41FA5}">
                      <a16:colId xmlns:a16="http://schemas.microsoft.com/office/drawing/2014/main" val="972419275"/>
                    </a:ext>
                  </a:extLst>
                </a:gridCol>
                <a:gridCol w="2278421">
                  <a:extLst>
                    <a:ext uri="{9D8B030D-6E8A-4147-A177-3AD203B41FA5}">
                      <a16:colId xmlns:a16="http://schemas.microsoft.com/office/drawing/2014/main" val="2110278379"/>
                    </a:ext>
                  </a:extLst>
                </a:gridCol>
                <a:gridCol w="784372">
                  <a:extLst>
                    <a:ext uri="{9D8B030D-6E8A-4147-A177-3AD203B41FA5}">
                      <a16:colId xmlns:a16="http://schemas.microsoft.com/office/drawing/2014/main" val="1764923918"/>
                    </a:ext>
                  </a:extLst>
                </a:gridCol>
                <a:gridCol w="1530307">
                  <a:extLst>
                    <a:ext uri="{9D8B030D-6E8A-4147-A177-3AD203B41FA5}">
                      <a16:colId xmlns:a16="http://schemas.microsoft.com/office/drawing/2014/main" val="2086981952"/>
                    </a:ext>
                  </a:extLst>
                </a:gridCol>
                <a:gridCol w="956442">
                  <a:extLst>
                    <a:ext uri="{9D8B030D-6E8A-4147-A177-3AD203B41FA5}">
                      <a16:colId xmlns:a16="http://schemas.microsoft.com/office/drawing/2014/main" val="3247137547"/>
                    </a:ext>
                  </a:extLst>
                </a:gridCol>
                <a:gridCol w="956442">
                  <a:extLst>
                    <a:ext uri="{9D8B030D-6E8A-4147-A177-3AD203B41FA5}">
                      <a16:colId xmlns:a16="http://schemas.microsoft.com/office/drawing/2014/main" val="3449660340"/>
                    </a:ext>
                  </a:extLst>
                </a:gridCol>
              </a:tblGrid>
              <a:tr h="466130">
                <a:tc>
                  <a:txBody>
                    <a:bodyPr/>
                    <a:lstStyle/>
                    <a:p>
                      <a:endParaRPr lang="it-IT" sz="1400" dirty="0">
                        <a:effectLst/>
                        <a:latin typeface="Calibri" panose="020F0502020204030204" pitchFamily="34" charset="0"/>
                        <a:cs typeface="Calibri" panose="020F0502020204030204" pitchFamily="34" charset="0"/>
                      </a:endParaRPr>
                    </a:p>
                  </a:txBody>
                  <a:tcPr marL="51422" marR="51422" marT="0" marB="0" anchor="ct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Descrizione</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Peso % criteri</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Classi</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Peso % classi</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tc>
                <a:tc>
                  <a:txBody>
                    <a:bodyPr/>
                    <a:lstStyle/>
                    <a:p>
                      <a:pPr algn="ctr">
                        <a:lnSpc>
                          <a:spcPct val="115000"/>
                        </a:lnSpc>
                        <a:spcAft>
                          <a:spcPts val="0"/>
                        </a:spcAft>
                      </a:pPr>
                      <a:r>
                        <a:rPr lang="it-IT" sz="1400">
                          <a:effectLst/>
                          <a:latin typeface="Calibri" panose="020F0502020204030204" pitchFamily="34" charset="0"/>
                          <a:cs typeface="Calibri" panose="020F0502020204030204" pitchFamily="34" charset="0"/>
                        </a:rPr>
                        <a:t>Punteggio</a:t>
                      </a:r>
                      <a:endParaRPr lang="it-IT" sz="140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tc>
                <a:extLst>
                  <a:ext uri="{0D108BD9-81ED-4DB2-BD59-A6C34878D82A}">
                    <a16:rowId xmlns:a16="http://schemas.microsoft.com/office/drawing/2014/main" val="866990216"/>
                  </a:ext>
                </a:extLst>
              </a:tr>
              <a:tr h="228542">
                <a:tc rowSpan="3">
                  <a:txBody>
                    <a:bodyPr/>
                    <a:lstStyle/>
                    <a:p>
                      <a:pPr algn="ctr">
                        <a:lnSpc>
                          <a:spcPct val="115000"/>
                        </a:lnSpc>
                        <a:spcAft>
                          <a:spcPts val="0"/>
                        </a:spcAft>
                      </a:pPr>
                      <a:r>
                        <a:rPr lang="it-IT" sz="1400" dirty="0">
                          <a:solidFill>
                            <a:schemeClr val="tx1"/>
                          </a:solidFill>
                          <a:effectLst/>
                          <a:latin typeface="Calibri" panose="020F0502020204030204" pitchFamily="34" charset="0"/>
                          <a:cs typeface="Calibri" panose="020F0502020204030204" pitchFamily="34" charset="0"/>
                        </a:rPr>
                        <a:t>Criterio 1</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lumMod val="90000"/>
                      </a:schemeClr>
                    </a:solidFill>
                  </a:tcPr>
                </a:tc>
                <a:tc rowSpan="3">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Presenza di sfioratori non conformi per portata nera diluita già verificati con il RR 03/2006</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lumMod val="90000"/>
                      </a:schemeClr>
                    </a:solidFill>
                  </a:tcPr>
                </a:tc>
                <a:tc rowSpan="3">
                  <a:txBody>
                    <a:bodyPr/>
                    <a:lstStyle/>
                    <a:p>
                      <a:pPr algn="ctr">
                        <a:lnSpc>
                          <a:spcPct val="115000"/>
                        </a:lnSpc>
                        <a:spcAft>
                          <a:spcPts val="0"/>
                        </a:spcAft>
                      </a:pPr>
                      <a:r>
                        <a:rPr lang="it-IT" sz="1400" b="1" dirty="0">
                          <a:effectLst/>
                          <a:latin typeface="Calibri" panose="020F0502020204030204" pitchFamily="34" charset="0"/>
                          <a:cs typeface="Calibri" panose="020F0502020204030204" pitchFamily="34" charset="0"/>
                        </a:rPr>
                        <a:t>45</a:t>
                      </a:r>
                      <a:endParaRPr lang="it-IT" sz="1400" b="1"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lumMod val="90000"/>
                      </a:schemeClr>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Non conformi</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85</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a:effectLst/>
                          <a:latin typeface="Calibri" panose="020F0502020204030204" pitchFamily="34" charset="0"/>
                          <a:cs typeface="Calibri" panose="020F0502020204030204" pitchFamily="34" charset="0"/>
                        </a:rPr>
                        <a:t>38,25</a:t>
                      </a:r>
                      <a:endParaRPr lang="it-IT" sz="140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extLst>
                  <a:ext uri="{0D108BD9-81ED-4DB2-BD59-A6C34878D82A}">
                    <a16:rowId xmlns:a16="http://schemas.microsoft.com/office/drawing/2014/main" val="3884816433"/>
                  </a:ext>
                </a:extLst>
              </a:tr>
              <a:tr h="228542">
                <a:tc vMerge="1">
                  <a:txBody>
                    <a:bodyPr/>
                    <a:lstStyle/>
                    <a:p>
                      <a:endParaRPr lang="it-IT"/>
                    </a:p>
                  </a:txBody>
                  <a:tcPr/>
                </a:tc>
                <a:tc vMerge="1">
                  <a:txBody>
                    <a:bodyPr/>
                    <a:lstStyle/>
                    <a:p>
                      <a:endParaRPr lang="it-IT"/>
                    </a:p>
                  </a:txBody>
                  <a:tcPr/>
                </a:tc>
                <a:tc vMerge="1">
                  <a:txBody>
                    <a:bodyPr/>
                    <a:lstStyle/>
                    <a:p>
                      <a:pPr algn="ctr">
                        <a:lnSpc>
                          <a:spcPct val="115000"/>
                        </a:lnSpc>
                        <a:spcAft>
                          <a:spcPts val="0"/>
                        </a:spcAft>
                      </a:pP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22" marR="51422" marT="0" marB="0" anchor="ct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Non verificati</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15</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6,75</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extLst>
                  <a:ext uri="{0D108BD9-81ED-4DB2-BD59-A6C34878D82A}">
                    <a16:rowId xmlns:a16="http://schemas.microsoft.com/office/drawing/2014/main" val="2040254246"/>
                  </a:ext>
                </a:extLst>
              </a:tr>
              <a:tr h="228542">
                <a:tc vMerge="1">
                  <a:txBody>
                    <a:bodyPr/>
                    <a:lstStyle/>
                    <a:p>
                      <a:endParaRPr lang="it-IT"/>
                    </a:p>
                  </a:txBody>
                  <a:tcPr/>
                </a:tc>
                <a:tc vMerge="1">
                  <a:txBody>
                    <a:bodyPr/>
                    <a:lstStyle/>
                    <a:p>
                      <a:endParaRPr lang="it-IT"/>
                    </a:p>
                  </a:txBody>
                  <a:tcPr/>
                </a:tc>
                <a:tc vMerge="1">
                  <a:txBody>
                    <a:bodyPr/>
                    <a:lstStyle/>
                    <a:p>
                      <a:pPr algn="ctr">
                        <a:lnSpc>
                          <a:spcPct val="115000"/>
                        </a:lnSpc>
                        <a:spcAft>
                          <a:spcPts val="0"/>
                        </a:spcAft>
                      </a:pP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22" marR="51422" marT="0" marB="0" anchor="ct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Conformi</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0</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0</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extLst>
                  <a:ext uri="{0D108BD9-81ED-4DB2-BD59-A6C34878D82A}">
                    <a16:rowId xmlns:a16="http://schemas.microsoft.com/office/drawing/2014/main" val="474321855"/>
                  </a:ext>
                </a:extLst>
              </a:tr>
              <a:tr h="228542">
                <a:tc rowSpan="3">
                  <a:txBody>
                    <a:bodyPr/>
                    <a:lstStyle/>
                    <a:p>
                      <a:pPr algn="ctr">
                        <a:lnSpc>
                          <a:spcPct val="115000"/>
                        </a:lnSpc>
                        <a:spcAft>
                          <a:spcPts val="0"/>
                        </a:spcAft>
                      </a:pPr>
                      <a:r>
                        <a:rPr lang="it-IT" sz="1400" dirty="0">
                          <a:solidFill>
                            <a:schemeClr val="tx1"/>
                          </a:solidFill>
                          <a:effectLst/>
                          <a:latin typeface="Calibri" panose="020F0502020204030204" pitchFamily="34" charset="0"/>
                          <a:cs typeface="Calibri" panose="020F0502020204030204" pitchFamily="34" charset="0"/>
                        </a:rPr>
                        <a:t>Criterio 2</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lumMod val="90000"/>
                      </a:schemeClr>
                    </a:solidFill>
                  </a:tcPr>
                </a:tc>
                <a:tc rowSpan="3">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stato corpo idrico</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lumMod val="90000"/>
                      </a:schemeClr>
                    </a:solidFill>
                  </a:tcPr>
                </a:tc>
                <a:tc rowSpan="3">
                  <a:txBody>
                    <a:bodyPr/>
                    <a:lstStyle/>
                    <a:p>
                      <a:pPr algn="ctr">
                        <a:lnSpc>
                          <a:spcPct val="115000"/>
                        </a:lnSpc>
                        <a:spcAft>
                          <a:spcPts val="0"/>
                        </a:spcAft>
                      </a:pPr>
                      <a:r>
                        <a:rPr lang="it-IT" sz="1400" b="1" dirty="0">
                          <a:effectLst/>
                          <a:latin typeface="Calibri" panose="020F0502020204030204" pitchFamily="34" charset="0"/>
                          <a:cs typeface="Calibri" panose="020F0502020204030204" pitchFamily="34" charset="0"/>
                        </a:rPr>
                        <a:t>40</a:t>
                      </a:r>
                      <a:endParaRPr lang="it-IT" sz="1400" b="1"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lumMod val="90000"/>
                      </a:schemeClr>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Scarso</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70</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a:effectLst/>
                          <a:latin typeface="Calibri" panose="020F0502020204030204" pitchFamily="34" charset="0"/>
                          <a:cs typeface="Calibri" panose="020F0502020204030204" pitchFamily="34" charset="0"/>
                        </a:rPr>
                        <a:t>28</a:t>
                      </a:r>
                      <a:endParaRPr lang="it-IT" sz="140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extLst>
                  <a:ext uri="{0D108BD9-81ED-4DB2-BD59-A6C34878D82A}">
                    <a16:rowId xmlns:a16="http://schemas.microsoft.com/office/drawing/2014/main" val="2441181829"/>
                  </a:ext>
                </a:extLst>
              </a:tr>
              <a:tr h="228542">
                <a:tc vMerge="1">
                  <a:txBody>
                    <a:bodyPr/>
                    <a:lstStyle/>
                    <a:p>
                      <a:endParaRPr lang="it-IT"/>
                    </a:p>
                  </a:txBody>
                  <a:tcPr/>
                </a:tc>
                <a:tc vMerge="1">
                  <a:txBody>
                    <a:bodyPr/>
                    <a:lstStyle/>
                    <a:p>
                      <a:endParaRPr lang="it-IT"/>
                    </a:p>
                  </a:txBody>
                  <a:tcPr/>
                </a:tc>
                <a:tc vMerge="1">
                  <a:txBody>
                    <a:bodyPr/>
                    <a:lstStyle/>
                    <a:p>
                      <a:pPr algn="ctr">
                        <a:lnSpc>
                          <a:spcPct val="115000"/>
                        </a:lnSpc>
                        <a:spcAft>
                          <a:spcPts val="0"/>
                        </a:spcAft>
                      </a:pP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22" marR="51422" marT="0" marB="0" anchor="ct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Sufficiente</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30</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a:effectLst/>
                          <a:latin typeface="Calibri" panose="020F0502020204030204" pitchFamily="34" charset="0"/>
                          <a:cs typeface="Calibri" panose="020F0502020204030204" pitchFamily="34" charset="0"/>
                        </a:rPr>
                        <a:t>12</a:t>
                      </a:r>
                      <a:endParaRPr lang="it-IT" sz="140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extLst>
                  <a:ext uri="{0D108BD9-81ED-4DB2-BD59-A6C34878D82A}">
                    <a16:rowId xmlns:a16="http://schemas.microsoft.com/office/drawing/2014/main" val="1992546604"/>
                  </a:ext>
                </a:extLst>
              </a:tr>
              <a:tr h="228542">
                <a:tc vMerge="1">
                  <a:txBody>
                    <a:bodyPr/>
                    <a:lstStyle/>
                    <a:p>
                      <a:endParaRPr lang="it-IT"/>
                    </a:p>
                  </a:txBody>
                  <a:tcPr/>
                </a:tc>
                <a:tc vMerge="1">
                  <a:txBody>
                    <a:bodyPr/>
                    <a:lstStyle/>
                    <a:p>
                      <a:endParaRPr lang="it-IT"/>
                    </a:p>
                  </a:txBody>
                  <a:tcPr/>
                </a:tc>
                <a:tc vMerge="1">
                  <a:txBody>
                    <a:bodyPr/>
                    <a:lstStyle/>
                    <a:p>
                      <a:pPr algn="ctr">
                        <a:lnSpc>
                          <a:spcPct val="115000"/>
                        </a:lnSpc>
                        <a:spcAft>
                          <a:spcPts val="0"/>
                        </a:spcAft>
                      </a:pP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22" marR="51422" marT="0" marB="0" anchor="ct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Buono</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5</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2</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extLst>
                  <a:ext uri="{0D108BD9-81ED-4DB2-BD59-A6C34878D82A}">
                    <a16:rowId xmlns:a16="http://schemas.microsoft.com/office/drawing/2014/main" val="2017765261"/>
                  </a:ext>
                </a:extLst>
              </a:tr>
              <a:tr h="228542">
                <a:tc rowSpan="2">
                  <a:txBody>
                    <a:bodyPr/>
                    <a:lstStyle/>
                    <a:p>
                      <a:pPr algn="ctr">
                        <a:lnSpc>
                          <a:spcPct val="115000"/>
                        </a:lnSpc>
                        <a:spcAft>
                          <a:spcPts val="0"/>
                        </a:spcAft>
                      </a:pPr>
                      <a:r>
                        <a:rPr lang="it-IT" sz="1400" dirty="0">
                          <a:solidFill>
                            <a:schemeClr val="tx1"/>
                          </a:solidFill>
                          <a:effectLst/>
                          <a:latin typeface="Calibri" panose="020F0502020204030204" pitchFamily="34" charset="0"/>
                          <a:cs typeface="Calibri" panose="020F0502020204030204" pitchFamily="34" charset="0"/>
                        </a:rPr>
                        <a:t>Criterio 3</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lumMod val="90000"/>
                      </a:schemeClr>
                    </a:solidFill>
                  </a:tcPr>
                </a:tc>
                <a:tc rowSpan="2">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presenza di acque parassite &gt; 30 %</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lumMod val="90000"/>
                      </a:schemeClr>
                    </a:solidFill>
                  </a:tcPr>
                </a:tc>
                <a:tc rowSpan="2">
                  <a:txBody>
                    <a:bodyPr/>
                    <a:lstStyle/>
                    <a:p>
                      <a:pPr algn="ctr">
                        <a:lnSpc>
                          <a:spcPct val="115000"/>
                        </a:lnSpc>
                        <a:spcAft>
                          <a:spcPts val="0"/>
                        </a:spcAft>
                      </a:pPr>
                      <a:r>
                        <a:rPr lang="it-IT" sz="1400" b="1" dirty="0">
                          <a:effectLst/>
                          <a:latin typeface="Calibri" panose="020F0502020204030204" pitchFamily="34" charset="0"/>
                          <a:cs typeface="Calibri" panose="020F0502020204030204" pitchFamily="34" charset="0"/>
                        </a:rPr>
                        <a:t>25</a:t>
                      </a:r>
                      <a:endParaRPr lang="it-IT" sz="1400" b="1"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lumMod val="90000"/>
                      </a:schemeClr>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SI</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70</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17,5</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extLst>
                  <a:ext uri="{0D108BD9-81ED-4DB2-BD59-A6C34878D82A}">
                    <a16:rowId xmlns:a16="http://schemas.microsoft.com/office/drawing/2014/main" val="2968418118"/>
                  </a:ext>
                </a:extLst>
              </a:tr>
              <a:tr h="228542">
                <a:tc vMerge="1">
                  <a:txBody>
                    <a:bodyPr/>
                    <a:lstStyle/>
                    <a:p>
                      <a:endParaRPr lang="it-IT"/>
                    </a:p>
                  </a:txBody>
                  <a:tcPr/>
                </a:tc>
                <a:tc vMerge="1">
                  <a:txBody>
                    <a:bodyPr/>
                    <a:lstStyle/>
                    <a:p>
                      <a:endParaRPr lang="it-IT"/>
                    </a:p>
                  </a:txBody>
                  <a:tcPr/>
                </a:tc>
                <a:tc vMerge="1">
                  <a:txBody>
                    <a:bodyPr/>
                    <a:lstStyle/>
                    <a:p>
                      <a:pPr algn="ctr">
                        <a:lnSpc>
                          <a:spcPct val="115000"/>
                        </a:lnSpc>
                        <a:spcAft>
                          <a:spcPts val="0"/>
                        </a:spcAft>
                      </a:pP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22" marR="51422" marT="0" marB="0" anchor="ct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NO</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30</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a:effectLst/>
                          <a:latin typeface="Calibri" panose="020F0502020204030204" pitchFamily="34" charset="0"/>
                          <a:cs typeface="Calibri" panose="020F0502020204030204" pitchFamily="34" charset="0"/>
                        </a:rPr>
                        <a:t>7,5</a:t>
                      </a:r>
                      <a:endParaRPr lang="it-IT" sz="140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extLst>
                  <a:ext uri="{0D108BD9-81ED-4DB2-BD59-A6C34878D82A}">
                    <a16:rowId xmlns:a16="http://schemas.microsoft.com/office/drawing/2014/main" val="1971142116"/>
                  </a:ext>
                </a:extLst>
              </a:tr>
              <a:tr h="228542">
                <a:tc rowSpan="3">
                  <a:txBody>
                    <a:bodyPr/>
                    <a:lstStyle/>
                    <a:p>
                      <a:pPr algn="ctr">
                        <a:lnSpc>
                          <a:spcPct val="115000"/>
                        </a:lnSpc>
                        <a:spcAft>
                          <a:spcPts val="0"/>
                        </a:spcAft>
                      </a:pPr>
                      <a:r>
                        <a:rPr lang="it-IT" sz="1400" dirty="0">
                          <a:solidFill>
                            <a:schemeClr val="tx1"/>
                          </a:solidFill>
                          <a:effectLst/>
                          <a:latin typeface="Calibri" panose="020F0502020204030204" pitchFamily="34" charset="0"/>
                          <a:cs typeface="Calibri" panose="020F0502020204030204" pitchFamily="34" charset="0"/>
                        </a:rPr>
                        <a:t>Criterio 4</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lumMod val="90000"/>
                      </a:schemeClr>
                    </a:solidFill>
                  </a:tcPr>
                </a:tc>
                <a:tc rowSpan="3">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adeguamento impianto</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lumMod val="90000"/>
                      </a:schemeClr>
                    </a:solidFill>
                  </a:tcPr>
                </a:tc>
                <a:tc rowSpan="3">
                  <a:txBody>
                    <a:bodyPr/>
                    <a:lstStyle/>
                    <a:p>
                      <a:pPr algn="ctr">
                        <a:lnSpc>
                          <a:spcPct val="115000"/>
                        </a:lnSpc>
                        <a:spcAft>
                          <a:spcPts val="0"/>
                        </a:spcAft>
                      </a:pPr>
                      <a:r>
                        <a:rPr lang="it-IT" sz="1400" b="1" dirty="0">
                          <a:effectLst/>
                          <a:latin typeface="Calibri" panose="020F0502020204030204" pitchFamily="34" charset="0"/>
                          <a:cs typeface="Calibri" panose="020F0502020204030204" pitchFamily="34" charset="0"/>
                        </a:rPr>
                        <a:t>30</a:t>
                      </a:r>
                      <a:endParaRPr lang="it-IT" sz="1400" b="1"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lumMod val="90000"/>
                      </a:schemeClr>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organico</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70</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a:effectLst/>
                          <a:latin typeface="Calibri" panose="020F0502020204030204" pitchFamily="34" charset="0"/>
                          <a:cs typeface="Calibri" panose="020F0502020204030204" pitchFamily="34" charset="0"/>
                        </a:rPr>
                        <a:t>21</a:t>
                      </a:r>
                      <a:endParaRPr lang="it-IT" sz="140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extLst>
                  <a:ext uri="{0D108BD9-81ED-4DB2-BD59-A6C34878D82A}">
                    <a16:rowId xmlns:a16="http://schemas.microsoft.com/office/drawing/2014/main" val="1769148112"/>
                  </a:ext>
                </a:extLst>
              </a:tr>
              <a:tr h="228542">
                <a:tc vMerge="1">
                  <a:txBody>
                    <a:bodyPr/>
                    <a:lstStyle/>
                    <a:p>
                      <a:endParaRPr lang="it-IT"/>
                    </a:p>
                  </a:txBody>
                  <a:tcPr/>
                </a:tc>
                <a:tc vMerge="1">
                  <a:txBody>
                    <a:bodyPr/>
                    <a:lstStyle/>
                    <a:p>
                      <a:endParaRPr lang="it-IT"/>
                    </a:p>
                  </a:txBody>
                  <a:tcPr/>
                </a:tc>
                <a:tc vMerge="1">
                  <a:txBody>
                    <a:bodyPr/>
                    <a:lstStyle/>
                    <a:p>
                      <a:pPr algn="ctr">
                        <a:lnSpc>
                          <a:spcPct val="115000"/>
                        </a:lnSpc>
                        <a:spcAft>
                          <a:spcPts val="0"/>
                        </a:spcAft>
                      </a:pP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22" marR="51422" marT="0" marB="0" anchor="ct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idraulico</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30</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a:effectLst/>
                          <a:latin typeface="Calibri" panose="020F0502020204030204" pitchFamily="34" charset="0"/>
                          <a:cs typeface="Calibri" panose="020F0502020204030204" pitchFamily="34" charset="0"/>
                        </a:rPr>
                        <a:t>9</a:t>
                      </a:r>
                      <a:endParaRPr lang="it-IT" sz="140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extLst>
                  <a:ext uri="{0D108BD9-81ED-4DB2-BD59-A6C34878D82A}">
                    <a16:rowId xmlns:a16="http://schemas.microsoft.com/office/drawing/2014/main" val="954108687"/>
                  </a:ext>
                </a:extLst>
              </a:tr>
              <a:tr h="228542">
                <a:tc vMerge="1">
                  <a:txBody>
                    <a:bodyPr/>
                    <a:lstStyle/>
                    <a:p>
                      <a:endParaRPr lang="it-IT"/>
                    </a:p>
                  </a:txBody>
                  <a:tcPr/>
                </a:tc>
                <a:tc vMerge="1">
                  <a:txBody>
                    <a:bodyPr/>
                    <a:lstStyle/>
                    <a:p>
                      <a:endParaRPr lang="it-IT"/>
                    </a:p>
                  </a:txBody>
                  <a:tcPr/>
                </a:tc>
                <a:tc vMerge="1">
                  <a:txBody>
                    <a:bodyPr/>
                    <a:lstStyle/>
                    <a:p>
                      <a:pPr algn="ctr">
                        <a:lnSpc>
                          <a:spcPct val="115000"/>
                        </a:lnSpc>
                        <a:spcAft>
                          <a:spcPts val="0"/>
                        </a:spcAft>
                      </a:pP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22" marR="51422" marT="0" marB="0" anchor="ct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adeguato</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0</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a:effectLst/>
                          <a:latin typeface="Calibri" panose="020F0502020204030204" pitchFamily="34" charset="0"/>
                          <a:cs typeface="Calibri" panose="020F0502020204030204" pitchFamily="34" charset="0"/>
                        </a:rPr>
                        <a:t>0</a:t>
                      </a:r>
                      <a:endParaRPr lang="it-IT" sz="140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extLst>
                  <a:ext uri="{0D108BD9-81ED-4DB2-BD59-A6C34878D82A}">
                    <a16:rowId xmlns:a16="http://schemas.microsoft.com/office/drawing/2014/main" val="352991641"/>
                  </a:ext>
                </a:extLst>
              </a:tr>
              <a:tr h="228542">
                <a:tc rowSpan="6">
                  <a:txBody>
                    <a:bodyPr/>
                    <a:lstStyle/>
                    <a:p>
                      <a:pPr algn="ctr">
                        <a:lnSpc>
                          <a:spcPct val="115000"/>
                        </a:lnSpc>
                        <a:spcAft>
                          <a:spcPts val="0"/>
                        </a:spcAft>
                      </a:pPr>
                      <a:r>
                        <a:rPr lang="it-IT" sz="1400" dirty="0">
                          <a:solidFill>
                            <a:schemeClr val="tx1"/>
                          </a:solidFill>
                          <a:effectLst/>
                          <a:latin typeface="Calibri" panose="020F0502020204030204" pitchFamily="34" charset="0"/>
                          <a:cs typeface="Calibri" panose="020F0502020204030204" pitchFamily="34" charset="0"/>
                        </a:rPr>
                        <a:t>Criterio 5</a:t>
                      </a:r>
                      <a:endParaRPr lang="it-IT"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lumMod val="90000"/>
                      </a:schemeClr>
                    </a:solidFill>
                  </a:tcPr>
                </a:tc>
                <a:tc rowSpan="6">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dimensione del carico</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lumMod val="90000"/>
                      </a:schemeClr>
                    </a:solidFill>
                  </a:tcPr>
                </a:tc>
                <a:tc rowSpan="6">
                  <a:txBody>
                    <a:bodyPr/>
                    <a:lstStyle/>
                    <a:p>
                      <a:pPr algn="ctr">
                        <a:lnSpc>
                          <a:spcPct val="115000"/>
                        </a:lnSpc>
                        <a:spcAft>
                          <a:spcPts val="0"/>
                        </a:spcAft>
                      </a:pPr>
                      <a:r>
                        <a:rPr lang="it-IT" sz="1400" b="1" dirty="0">
                          <a:effectLst/>
                          <a:latin typeface="Calibri" panose="020F0502020204030204" pitchFamily="34" charset="0"/>
                          <a:cs typeface="Calibri" panose="020F0502020204030204" pitchFamily="34" charset="0"/>
                        </a:rPr>
                        <a:t>50</a:t>
                      </a:r>
                      <a:endParaRPr lang="it-IT" sz="1400" b="1"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lumMod val="90000"/>
                      </a:schemeClr>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&gt; 100.000</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38</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a:effectLst/>
                          <a:latin typeface="Calibri" panose="020F0502020204030204" pitchFamily="34" charset="0"/>
                          <a:cs typeface="Calibri" panose="020F0502020204030204" pitchFamily="34" charset="0"/>
                        </a:rPr>
                        <a:t>19</a:t>
                      </a:r>
                      <a:endParaRPr lang="it-IT" sz="140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extLst>
                  <a:ext uri="{0D108BD9-81ED-4DB2-BD59-A6C34878D82A}">
                    <a16:rowId xmlns:a16="http://schemas.microsoft.com/office/drawing/2014/main" val="3330129354"/>
                  </a:ext>
                </a:extLst>
              </a:tr>
              <a:tr h="228542">
                <a:tc vMerge="1">
                  <a:txBody>
                    <a:bodyPr/>
                    <a:lstStyle/>
                    <a:p>
                      <a:endParaRPr lang="it-IT"/>
                    </a:p>
                  </a:txBody>
                  <a:tcPr/>
                </a:tc>
                <a:tc vMerge="1">
                  <a:txBody>
                    <a:bodyPr/>
                    <a:lstStyle/>
                    <a:p>
                      <a:endParaRPr lang="it-IT"/>
                    </a:p>
                  </a:txBody>
                  <a:tcPr/>
                </a:tc>
                <a:tc vMerge="1">
                  <a:txBody>
                    <a:bodyPr/>
                    <a:lstStyle/>
                    <a:p>
                      <a:pPr algn="ctr">
                        <a:lnSpc>
                          <a:spcPct val="115000"/>
                        </a:lnSpc>
                        <a:spcAft>
                          <a:spcPts val="0"/>
                        </a:spcAft>
                      </a:pP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22" marR="51422" marT="0" marB="0" anchor="ct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tra 50.000 e 100.000</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32</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a:effectLst/>
                          <a:latin typeface="Calibri" panose="020F0502020204030204" pitchFamily="34" charset="0"/>
                          <a:cs typeface="Calibri" panose="020F0502020204030204" pitchFamily="34" charset="0"/>
                        </a:rPr>
                        <a:t>16</a:t>
                      </a:r>
                      <a:endParaRPr lang="it-IT" sz="140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extLst>
                  <a:ext uri="{0D108BD9-81ED-4DB2-BD59-A6C34878D82A}">
                    <a16:rowId xmlns:a16="http://schemas.microsoft.com/office/drawing/2014/main" val="637259636"/>
                  </a:ext>
                </a:extLst>
              </a:tr>
              <a:tr h="228542">
                <a:tc vMerge="1">
                  <a:txBody>
                    <a:bodyPr/>
                    <a:lstStyle/>
                    <a:p>
                      <a:endParaRPr lang="it-IT"/>
                    </a:p>
                  </a:txBody>
                  <a:tcPr/>
                </a:tc>
                <a:tc vMerge="1">
                  <a:txBody>
                    <a:bodyPr/>
                    <a:lstStyle/>
                    <a:p>
                      <a:endParaRPr lang="it-IT"/>
                    </a:p>
                  </a:txBody>
                  <a:tcPr/>
                </a:tc>
                <a:tc vMerge="1">
                  <a:txBody>
                    <a:bodyPr/>
                    <a:lstStyle/>
                    <a:p>
                      <a:pPr algn="ctr">
                        <a:lnSpc>
                          <a:spcPct val="115000"/>
                        </a:lnSpc>
                        <a:spcAft>
                          <a:spcPts val="0"/>
                        </a:spcAft>
                      </a:pP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22" marR="51422" marT="0" marB="0" anchor="ct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tra 10.000 e 50.000</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15</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a:effectLst/>
                          <a:latin typeface="Calibri" panose="020F0502020204030204" pitchFamily="34" charset="0"/>
                          <a:cs typeface="Calibri" panose="020F0502020204030204" pitchFamily="34" charset="0"/>
                        </a:rPr>
                        <a:t>7,5</a:t>
                      </a:r>
                      <a:endParaRPr lang="it-IT" sz="140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extLst>
                  <a:ext uri="{0D108BD9-81ED-4DB2-BD59-A6C34878D82A}">
                    <a16:rowId xmlns:a16="http://schemas.microsoft.com/office/drawing/2014/main" val="3778392715"/>
                  </a:ext>
                </a:extLst>
              </a:tr>
              <a:tr h="228542">
                <a:tc vMerge="1">
                  <a:txBody>
                    <a:bodyPr/>
                    <a:lstStyle/>
                    <a:p>
                      <a:endParaRPr lang="it-IT"/>
                    </a:p>
                  </a:txBody>
                  <a:tcPr/>
                </a:tc>
                <a:tc vMerge="1">
                  <a:txBody>
                    <a:bodyPr/>
                    <a:lstStyle/>
                    <a:p>
                      <a:endParaRPr lang="it-IT"/>
                    </a:p>
                  </a:txBody>
                  <a:tcPr/>
                </a:tc>
                <a:tc vMerge="1">
                  <a:txBody>
                    <a:bodyPr/>
                    <a:lstStyle/>
                    <a:p>
                      <a:pPr algn="ctr">
                        <a:lnSpc>
                          <a:spcPct val="115000"/>
                        </a:lnSpc>
                        <a:spcAft>
                          <a:spcPts val="0"/>
                        </a:spcAft>
                      </a:pP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22" marR="51422" marT="0" marB="0" anchor="ct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tra 2.000 e 10.000</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10</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5</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extLst>
                  <a:ext uri="{0D108BD9-81ED-4DB2-BD59-A6C34878D82A}">
                    <a16:rowId xmlns:a16="http://schemas.microsoft.com/office/drawing/2014/main" val="4259512991"/>
                  </a:ext>
                </a:extLst>
              </a:tr>
              <a:tr h="228542">
                <a:tc vMerge="1">
                  <a:txBody>
                    <a:bodyPr/>
                    <a:lstStyle/>
                    <a:p>
                      <a:endParaRPr lang="it-IT"/>
                    </a:p>
                  </a:txBody>
                  <a:tcPr/>
                </a:tc>
                <a:tc vMerge="1">
                  <a:txBody>
                    <a:bodyPr/>
                    <a:lstStyle/>
                    <a:p>
                      <a:endParaRPr lang="it-IT"/>
                    </a:p>
                  </a:txBody>
                  <a:tcPr/>
                </a:tc>
                <a:tc vMerge="1">
                  <a:txBody>
                    <a:bodyPr/>
                    <a:lstStyle/>
                    <a:p>
                      <a:pPr algn="ctr">
                        <a:lnSpc>
                          <a:spcPct val="115000"/>
                        </a:lnSpc>
                        <a:spcAft>
                          <a:spcPts val="0"/>
                        </a:spcAft>
                      </a:pP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22" marR="51422" marT="0" marB="0" anchor="ctr"/>
                </a:tc>
                <a:tc>
                  <a:txBody>
                    <a:bodyPr/>
                    <a:lstStyle/>
                    <a:p>
                      <a:pPr algn="ctr">
                        <a:lnSpc>
                          <a:spcPct val="115000"/>
                        </a:lnSpc>
                        <a:spcAft>
                          <a:spcPts val="0"/>
                        </a:spcAft>
                      </a:pPr>
                      <a:r>
                        <a:rPr lang="it-IT" sz="1400">
                          <a:effectLst/>
                          <a:latin typeface="Calibri" panose="020F0502020204030204" pitchFamily="34" charset="0"/>
                          <a:cs typeface="Calibri" panose="020F0502020204030204" pitchFamily="34" charset="0"/>
                        </a:rPr>
                        <a:t>tra 1.000 e 2.000</a:t>
                      </a:r>
                      <a:endParaRPr lang="it-IT" sz="140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3</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1,5</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extLst>
                  <a:ext uri="{0D108BD9-81ED-4DB2-BD59-A6C34878D82A}">
                    <a16:rowId xmlns:a16="http://schemas.microsoft.com/office/drawing/2014/main" val="4037636011"/>
                  </a:ext>
                </a:extLst>
              </a:tr>
              <a:tr h="228542">
                <a:tc vMerge="1">
                  <a:txBody>
                    <a:bodyPr/>
                    <a:lstStyle/>
                    <a:p>
                      <a:endParaRPr lang="it-IT"/>
                    </a:p>
                  </a:txBody>
                  <a:tcPr/>
                </a:tc>
                <a:tc vMerge="1">
                  <a:txBody>
                    <a:bodyPr/>
                    <a:lstStyle/>
                    <a:p>
                      <a:endParaRPr lang="it-IT"/>
                    </a:p>
                  </a:txBody>
                  <a:tcPr/>
                </a:tc>
                <a:tc vMerge="1">
                  <a:txBody>
                    <a:bodyPr/>
                    <a:lstStyle/>
                    <a:p>
                      <a:pPr algn="ctr">
                        <a:lnSpc>
                          <a:spcPct val="115000"/>
                        </a:lnSpc>
                        <a:spcAft>
                          <a:spcPts val="0"/>
                        </a:spcAft>
                      </a:pP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22" marR="51422" marT="0" marB="0" anchor="ct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&lt; 1.000</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2</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tc>
                  <a:txBody>
                    <a:bodyPr/>
                    <a:lstStyle/>
                    <a:p>
                      <a:pPr algn="ctr">
                        <a:lnSpc>
                          <a:spcPct val="115000"/>
                        </a:lnSpc>
                        <a:spcAft>
                          <a:spcPts val="0"/>
                        </a:spcAft>
                      </a:pPr>
                      <a:r>
                        <a:rPr lang="it-IT" sz="1400" dirty="0">
                          <a:effectLst/>
                          <a:latin typeface="Calibri" panose="020F0502020204030204" pitchFamily="34" charset="0"/>
                          <a:cs typeface="Calibri" panose="020F0502020204030204" pitchFamily="34" charset="0"/>
                        </a:rPr>
                        <a:t>1</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51422" marR="51422" marT="0" marB="0" anchor="ctr">
                    <a:solidFill>
                      <a:schemeClr val="bg2"/>
                    </a:solidFill>
                  </a:tcPr>
                </a:tc>
                <a:extLst>
                  <a:ext uri="{0D108BD9-81ED-4DB2-BD59-A6C34878D82A}">
                    <a16:rowId xmlns:a16="http://schemas.microsoft.com/office/drawing/2014/main" val="3689606494"/>
                  </a:ext>
                </a:extLst>
              </a:tr>
            </a:tbl>
          </a:graphicData>
        </a:graphic>
      </p:graphicFrame>
    </p:spTree>
    <p:extLst>
      <p:ext uri="{BB962C8B-B14F-4D97-AF65-F5344CB8AC3E}">
        <p14:creationId xmlns:p14="http://schemas.microsoft.com/office/powerpoint/2010/main" val="294725844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C865E457-9D91-47A3-A660-99890949D319}"/>
              </a:ext>
            </a:extLst>
          </p:cNvPr>
          <p:cNvSpPr txBox="1"/>
          <p:nvPr/>
        </p:nvSpPr>
        <p:spPr>
          <a:xfrm>
            <a:off x="574488" y="612608"/>
            <a:ext cx="8137899" cy="830997"/>
          </a:xfrm>
          <a:prstGeom prst="rect">
            <a:avLst/>
          </a:prstGeom>
          <a:noFill/>
        </p:spPr>
        <p:txBody>
          <a:bodyPr wrap="square">
            <a:spAutoFit/>
          </a:bodyPr>
          <a:lstStyle/>
          <a:p>
            <a:pPr algn="just"/>
            <a:r>
              <a:rPr lang="it-IT" sz="1600" dirty="0">
                <a:latin typeface="Calibri" panose="020F0502020204030204" pitchFamily="34" charset="0"/>
                <a:cs typeface="Times New Roman" panose="02020603050405020304" pitchFamily="18" charset="0"/>
              </a:rPr>
              <a:t>Sono state fatte ulteriori valutazioni (interventi in fase di progetto, autorizzazioni in istruttoria, nuovi comuni gestiti, minor numero di sfioratori) per definire l’ordine con cui vengono studiati i bacini.</a:t>
            </a:r>
          </a:p>
        </p:txBody>
      </p:sp>
      <p:graphicFrame>
        <p:nvGraphicFramePr>
          <p:cNvPr id="9" name="Tabella 8">
            <a:extLst>
              <a:ext uri="{FF2B5EF4-FFF2-40B4-BE49-F238E27FC236}">
                <a16:creationId xmlns:a16="http://schemas.microsoft.com/office/drawing/2014/main" id="{118CACF9-3E1E-4234-9E4C-4840CDC22D42}"/>
              </a:ext>
            </a:extLst>
          </p:cNvPr>
          <p:cNvGraphicFramePr>
            <a:graphicFrameLocks noGrp="1"/>
          </p:cNvGraphicFramePr>
          <p:nvPr>
            <p:extLst>
              <p:ext uri="{D42A27DB-BD31-4B8C-83A1-F6EECF244321}">
                <p14:modId xmlns:p14="http://schemas.microsoft.com/office/powerpoint/2010/main" val="1360223307"/>
              </p:ext>
            </p:extLst>
          </p:nvPr>
        </p:nvGraphicFramePr>
        <p:xfrm>
          <a:off x="1368141" y="1464205"/>
          <a:ext cx="6768752" cy="3566160"/>
        </p:xfrm>
        <a:graphic>
          <a:graphicData uri="http://schemas.openxmlformats.org/drawingml/2006/table">
            <a:tbl>
              <a:tblPr/>
              <a:tblGrid>
                <a:gridCol w="261519">
                  <a:extLst>
                    <a:ext uri="{9D8B030D-6E8A-4147-A177-3AD203B41FA5}">
                      <a16:colId xmlns:a16="http://schemas.microsoft.com/office/drawing/2014/main" val="1304362946"/>
                    </a:ext>
                  </a:extLst>
                </a:gridCol>
                <a:gridCol w="1553737">
                  <a:extLst>
                    <a:ext uri="{9D8B030D-6E8A-4147-A177-3AD203B41FA5}">
                      <a16:colId xmlns:a16="http://schemas.microsoft.com/office/drawing/2014/main" val="1940349971"/>
                    </a:ext>
                  </a:extLst>
                </a:gridCol>
                <a:gridCol w="138452">
                  <a:extLst>
                    <a:ext uri="{9D8B030D-6E8A-4147-A177-3AD203B41FA5}">
                      <a16:colId xmlns:a16="http://schemas.microsoft.com/office/drawing/2014/main" val="533781487"/>
                    </a:ext>
                  </a:extLst>
                </a:gridCol>
                <a:gridCol w="261519">
                  <a:extLst>
                    <a:ext uri="{9D8B030D-6E8A-4147-A177-3AD203B41FA5}">
                      <a16:colId xmlns:a16="http://schemas.microsoft.com/office/drawing/2014/main" val="3254915042"/>
                    </a:ext>
                  </a:extLst>
                </a:gridCol>
                <a:gridCol w="1184532">
                  <a:extLst>
                    <a:ext uri="{9D8B030D-6E8A-4147-A177-3AD203B41FA5}">
                      <a16:colId xmlns:a16="http://schemas.microsoft.com/office/drawing/2014/main" val="2503234781"/>
                    </a:ext>
                  </a:extLst>
                </a:gridCol>
                <a:gridCol w="138452">
                  <a:extLst>
                    <a:ext uri="{9D8B030D-6E8A-4147-A177-3AD203B41FA5}">
                      <a16:colId xmlns:a16="http://schemas.microsoft.com/office/drawing/2014/main" val="795411972"/>
                    </a:ext>
                  </a:extLst>
                </a:gridCol>
                <a:gridCol w="261519">
                  <a:extLst>
                    <a:ext uri="{9D8B030D-6E8A-4147-A177-3AD203B41FA5}">
                      <a16:colId xmlns:a16="http://schemas.microsoft.com/office/drawing/2014/main" val="370741537"/>
                    </a:ext>
                  </a:extLst>
                </a:gridCol>
                <a:gridCol w="1292217">
                  <a:extLst>
                    <a:ext uri="{9D8B030D-6E8A-4147-A177-3AD203B41FA5}">
                      <a16:colId xmlns:a16="http://schemas.microsoft.com/office/drawing/2014/main" val="2973512938"/>
                    </a:ext>
                  </a:extLst>
                </a:gridCol>
                <a:gridCol w="138452">
                  <a:extLst>
                    <a:ext uri="{9D8B030D-6E8A-4147-A177-3AD203B41FA5}">
                      <a16:colId xmlns:a16="http://schemas.microsoft.com/office/drawing/2014/main" val="910145978"/>
                    </a:ext>
                  </a:extLst>
                </a:gridCol>
                <a:gridCol w="261519">
                  <a:extLst>
                    <a:ext uri="{9D8B030D-6E8A-4147-A177-3AD203B41FA5}">
                      <a16:colId xmlns:a16="http://schemas.microsoft.com/office/drawing/2014/main" val="4162721619"/>
                    </a:ext>
                  </a:extLst>
                </a:gridCol>
                <a:gridCol w="1276834">
                  <a:extLst>
                    <a:ext uri="{9D8B030D-6E8A-4147-A177-3AD203B41FA5}">
                      <a16:colId xmlns:a16="http://schemas.microsoft.com/office/drawing/2014/main" val="1584130761"/>
                    </a:ext>
                  </a:extLst>
                </a:gridCol>
              </a:tblGrid>
              <a:tr h="200025">
                <a:tc>
                  <a:txBody>
                    <a:bodyPr/>
                    <a:lstStyle/>
                    <a:p>
                      <a:pPr algn="ctr" fontAlgn="ctr"/>
                      <a:r>
                        <a:rPr lang="it-IT" sz="1400" b="1" i="0" u="none" strike="noStrike" dirty="0">
                          <a:solidFill>
                            <a:srgbClr val="FFFFFF"/>
                          </a:solidFill>
                          <a:effectLst/>
                          <a:latin typeface="Calibri" panose="020F0502020204030204" pitchFamily="34" charset="0"/>
                        </a:rPr>
                        <a:t>N°</a:t>
                      </a:r>
                    </a:p>
                  </a:txBody>
                  <a:tcPr marL="9525" marR="9525" marT="9525"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fontAlgn="ctr"/>
                      <a:r>
                        <a:rPr lang="it-IT" sz="1400" b="1" i="0" u="none" strike="noStrike" dirty="0">
                          <a:solidFill>
                            <a:srgbClr val="FFFFFF"/>
                          </a:solidFill>
                          <a:effectLst/>
                          <a:latin typeface="Calibri" panose="020F0502020204030204" pitchFamily="34" charset="0"/>
                        </a:rPr>
                        <a:t>Nome Bacino</a:t>
                      </a:r>
                    </a:p>
                  </a:txBody>
                  <a:tcPr marL="9525" marR="9525" marT="9525"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ctr" fontAlgn="ctr"/>
                      <a:r>
                        <a:rPr lang="it-IT" sz="1400" b="1" i="0" u="none" strike="noStrike">
                          <a:solidFill>
                            <a:srgbClr val="FFFFFF"/>
                          </a:solidFill>
                          <a:effectLst/>
                          <a:latin typeface="Calibri" panose="020F0502020204030204" pitchFamily="34" charset="0"/>
                        </a:rPr>
                        <a:t>N°</a:t>
                      </a:r>
                    </a:p>
                  </a:txBody>
                  <a:tcPr marL="9525" marR="9525" marT="9525"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fontAlgn="ctr"/>
                      <a:r>
                        <a:rPr lang="it-IT" sz="1400" b="1" i="0" u="none" strike="noStrike">
                          <a:solidFill>
                            <a:srgbClr val="FFFFFF"/>
                          </a:solidFill>
                          <a:effectLst/>
                          <a:latin typeface="Calibri" panose="020F0502020204030204" pitchFamily="34" charset="0"/>
                        </a:rPr>
                        <a:t>Nome Bacino</a:t>
                      </a:r>
                    </a:p>
                  </a:txBody>
                  <a:tcPr marL="9525" marR="9525" marT="9525"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ctr" fontAlgn="ctr"/>
                      <a:r>
                        <a:rPr lang="it-IT" sz="1400" b="1" i="0" u="none" strike="noStrike">
                          <a:solidFill>
                            <a:srgbClr val="FFFFFF"/>
                          </a:solidFill>
                          <a:effectLst/>
                          <a:latin typeface="Calibri" panose="020F0502020204030204" pitchFamily="34" charset="0"/>
                        </a:rPr>
                        <a:t>N°</a:t>
                      </a:r>
                    </a:p>
                  </a:txBody>
                  <a:tcPr marL="9525" marR="9525" marT="9525"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fontAlgn="ctr"/>
                      <a:r>
                        <a:rPr lang="it-IT" sz="1400" b="1" i="0" u="none" strike="noStrike" dirty="0">
                          <a:solidFill>
                            <a:srgbClr val="FFFFFF"/>
                          </a:solidFill>
                          <a:effectLst/>
                          <a:latin typeface="Calibri" panose="020F0502020204030204" pitchFamily="34" charset="0"/>
                        </a:rPr>
                        <a:t>Nome Bacino</a:t>
                      </a:r>
                    </a:p>
                  </a:txBody>
                  <a:tcPr marL="9525" marR="9525" marT="9525"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a:noFill/>
                    </a:lnB>
                  </a:tcPr>
                </a:tc>
                <a:tc>
                  <a:txBody>
                    <a:bodyPr/>
                    <a:lstStyle/>
                    <a:p>
                      <a:pPr algn="ctr" fontAlgn="ctr"/>
                      <a:r>
                        <a:rPr lang="it-IT" sz="1400" b="1" i="0" u="none" strike="noStrike">
                          <a:solidFill>
                            <a:srgbClr val="FFFFFF"/>
                          </a:solidFill>
                          <a:effectLst/>
                          <a:latin typeface="Calibri" panose="020F0502020204030204" pitchFamily="34" charset="0"/>
                        </a:rPr>
                        <a:t>N°</a:t>
                      </a:r>
                    </a:p>
                  </a:txBody>
                  <a:tcPr marL="9525" marR="9525" marT="9525"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fontAlgn="ctr"/>
                      <a:r>
                        <a:rPr lang="it-IT" sz="1400" b="1" i="0" u="none" strike="noStrike">
                          <a:solidFill>
                            <a:srgbClr val="FFFFFF"/>
                          </a:solidFill>
                          <a:effectLst/>
                          <a:latin typeface="Calibri" panose="020F0502020204030204" pitchFamily="34" charset="0"/>
                        </a:rPr>
                        <a:t>Nome Bacino</a:t>
                      </a:r>
                    </a:p>
                  </a:txBody>
                  <a:tcPr marL="9525" marR="9525" marT="9525"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75326975"/>
                  </a:ext>
                </a:extLst>
              </a:tr>
              <a:tr h="200025">
                <a:tc>
                  <a:txBody>
                    <a:bodyPr/>
                    <a:lstStyle/>
                    <a:p>
                      <a:pPr algn="r" fontAlgn="ctr"/>
                      <a:r>
                        <a:rPr lang="it-IT" sz="1400" b="1" i="0" u="none" strike="noStrike">
                          <a:solidFill>
                            <a:srgbClr val="000000"/>
                          </a:solidFill>
                          <a:effectLst/>
                          <a:latin typeface="Calibri" panose="020F0502020204030204" pitchFamily="34" charset="0"/>
                        </a:rPr>
                        <a:t>1</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dirty="0">
                          <a:solidFill>
                            <a:srgbClr val="000000"/>
                          </a:solidFill>
                          <a:effectLst/>
                          <a:latin typeface="Calibri" panose="020F0502020204030204" pitchFamily="34" charset="0"/>
                        </a:rPr>
                        <a:t>Costa Volpino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16</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Songavazzo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31</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Bagnatica</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46</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Dossena</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902448623"/>
                  </a:ext>
                </a:extLst>
              </a:tr>
              <a:tr h="200025">
                <a:tc>
                  <a:txBody>
                    <a:bodyPr/>
                    <a:lstStyle/>
                    <a:p>
                      <a:pPr algn="r" fontAlgn="ctr"/>
                      <a:r>
                        <a:rPr lang="it-IT" sz="1400" b="1" i="0" u="none" strike="noStrike">
                          <a:solidFill>
                            <a:srgbClr val="000000"/>
                          </a:solidFill>
                          <a:effectLst/>
                          <a:latin typeface="Calibri" panose="020F0502020204030204" pitchFamily="34" charset="0"/>
                        </a:rPr>
                        <a:t>2</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dirty="0">
                          <a:solidFill>
                            <a:srgbClr val="000000"/>
                          </a:solidFill>
                          <a:effectLst/>
                          <a:latin typeface="Calibri" panose="020F0502020204030204" pitchFamily="34" charset="0"/>
                        </a:rPr>
                        <a:t>Brembate</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17</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Calcinate</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32</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Colere</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47</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Lenna</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931995142"/>
                  </a:ext>
                </a:extLst>
              </a:tr>
              <a:tr h="200025">
                <a:tc>
                  <a:txBody>
                    <a:bodyPr/>
                    <a:lstStyle/>
                    <a:p>
                      <a:pPr algn="r" fontAlgn="ctr"/>
                      <a:r>
                        <a:rPr lang="it-IT" sz="1400" b="1" i="0" u="none" strike="noStrike">
                          <a:solidFill>
                            <a:srgbClr val="000000"/>
                          </a:solidFill>
                          <a:effectLst/>
                          <a:latin typeface="Calibri" panose="020F0502020204030204" pitchFamily="34" charset="0"/>
                        </a:rPr>
                        <a:t>3</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dirty="0">
                          <a:solidFill>
                            <a:srgbClr val="000000"/>
                          </a:solidFill>
                          <a:effectLst/>
                          <a:latin typeface="Calibri" panose="020F0502020204030204" pitchFamily="34" charset="0"/>
                        </a:rPr>
                        <a:t>Cologno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18</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Villa d'Ogna</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33</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Antegnate</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48</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Valnegra</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408210630"/>
                  </a:ext>
                </a:extLst>
              </a:tr>
              <a:tr h="200025">
                <a:tc>
                  <a:txBody>
                    <a:bodyPr/>
                    <a:lstStyle/>
                    <a:p>
                      <a:pPr algn="r" fontAlgn="ctr"/>
                      <a:r>
                        <a:rPr lang="it-IT" sz="1400" b="1" i="0" u="none" strike="noStrike">
                          <a:solidFill>
                            <a:srgbClr val="000000"/>
                          </a:solidFill>
                          <a:effectLst/>
                          <a:latin typeface="Calibri" panose="020F0502020204030204" pitchFamily="34" charset="0"/>
                        </a:rPr>
                        <a:t>4</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dirty="0">
                          <a:solidFill>
                            <a:srgbClr val="000000"/>
                          </a:solidFill>
                          <a:effectLst/>
                          <a:latin typeface="Calibri" panose="020F0502020204030204" pitchFamily="34" charset="0"/>
                        </a:rPr>
                        <a:t>Lurano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b"/>
                      <a:endParaRPr lang="it-IT"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19</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Telgate</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34</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Cividate</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49</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Pumenengo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277084238"/>
                  </a:ext>
                </a:extLst>
              </a:tr>
              <a:tr h="200025">
                <a:tc>
                  <a:txBody>
                    <a:bodyPr/>
                    <a:lstStyle/>
                    <a:p>
                      <a:pPr algn="r" fontAlgn="ctr"/>
                      <a:r>
                        <a:rPr lang="it-IT" sz="1400" b="1" i="0" u="none" strike="noStrike">
                          <a:solidFill>
                            <a:srgbClr val="000000"/>
                          </a:solidFill>
                          <a:effectLst/>
                          <a:latin typeface="Calibri" panose="020F0502020204030204" pitchFamily="34" charset="0"/>
                        </a:rPr>
                        <a:t>5</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Trescore</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dirty="0">
                          <a:solidFill>
                            <a:srgbClr val="000000"/>
                          </a:solidFill>
                          <a:effectLst/>
                          <a:latin typeface="Calibri" panose="020F0502020204030204" pitchFamily="34" charset="0"/>
                        </a:rPr>
                        <a:t>20</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dirty="0">
                          <a:solidFill>
                            <a:srgbClr val="000000"/>
                          </a:solidFill>
                          <a:effectLst/>
                          <a:latin typeface="Calibri" panose="020F0502020204030204" pitchFamily="34" charset="0"/>
                        </a:rPr>
                        <a:t>Gorlago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35</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Piazza Brembana</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50</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Torre Pallavicina</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72746097"/>
                  </a:ext>
                </a:extLst>
              </a:tr>
              <a:tr h="200025">
                <a:tc>
                  <a:txBody>
                    <a:bodyPr/>
                    <a:lstStyle/>
                    <a:p>
                      <a:pPr algn="r" fontAlgn="ctr"/>
                      <a:r>
                        <a:rPr lang="it-IT" sz="1400" b="1" i="0" u="none" strike="noStrike">
                          <a:solidFill>
                            <a:srgbClr val="000000"/>
                          </a:solidFill>
                          <a:effectLst/>
                          <a:latin typeface="Calibri" panose="020F0502020204030204" pitchFamily="34" charset="0"/>
                        </a:rPr>
                        <a:t>6</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Calcio </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21</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dirty="0">
                          <a:solidFill>
                            <a:srgbClr val="000000"/>
                          </a:solidFill>
                          <a:effectLst/>
                          <a:latin typeface="Calibri" panose="020F0502020204030204" pitchFamily="34" charset="0"/>
                        </a:rPr>
                        <a:t>Cisano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36</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Strozza</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51</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Foppolo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2938525873"/>
                  </a:ext>
                </a:extLst>
              </a:tr>
              <a:tr h="200025">
                <a:tc>
                  <a:txBody>
                    <a:bodyPr/>
                    <a:lstStyle/>
                    <a:p>
                      <a:pPr algn="r" fontAlgn="ctr"/>
                      <a:r>
                        <a:rPr lang="it-IT" sz="1400" b="1" i="0" u="none" strike="noStrike">
                          <a:solidFill>
                            <a:srgbClr val="000000"/>
                          </a:solidFill>
                          <a:effectLst/>
                          <a:latin typeface="Calibri" panose="020F0502020204030204" pitchFamily="34" charset="0"/>
                        </a:rPr>
                        <a:t>7</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Cerete</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22</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dirty="0">
                          <a:solidFill>
                            <a:srgbClr val="000000"/>
                          </a:solidFill>
                          <a:effectLst/>
                          <a:latin typeface="Calibri" panose="020F0502020204030204" pitchFamily="34" charset="0"/>
                        </a:rPr>
                        <a:t>Ghisalba</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37</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Oltre il Colle</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52</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Valleve</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66996685"/>
                  </a:ext>
                </a:extLst>
              </a:tr>
              <a:tr h="200025">
                <a:tc>
                  <a:txBody>
                    <a:bodyPr/>
                    <a:lstStyle/>
                    <a:p>
                      <a:pPr algn="r" fontAlgn="ctr"/>
                      <a:r>
                        <a:rPr lang="it-IT" sz="1400" b="1" i="0" u="none" strike="noStrike">
                          <a:solidFill>
                            <a:srgbClr val="000000"/>
                          </a:solidFill>
                          <a:effectLst/>
                          <a:latin typeface="Calibri" panose="020F0502020204030204" pitchFamily="34" charset="0"/>
                        </a:rPr>
                        <a:t>8</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Valbrembo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23</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Fino del Monte</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dirty="0">
                          <a:solidFill>
                            <a:srgbClr val="000000"/>
                          </a:solidFill>
                          <a:effectLst/>
                          <a:latin typeface="Calibri" panose="020F0502020204030204" pitchFamily="34" charset="0"/>
                        </a:rPr>
                        <a:t>38</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dirty="0">
                          <a:solidFill>
                            <a:srgbClr val="000000"/>
                          </a:solidFill>
                          <a:effectLst/>
                          <a:latin typeface="Calibri" panose="020F0502020204030204" pitchFamily="34" charset="0"/>
                        </a:rPr>
                        <a:t>Clusone</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53</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Aviatico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2094201846"/>
                  </a:ext>
                </a:extLst>
              </a:tr>
              <a:tr h="200025">
                <a:tc>
                  <a:txBody>
                    <a:bodyPr/>
                    <a:lstStyle/>
                    <a:p>
                      <a:pPr algn="r" fontAlgn="ctr"/>
                      <a:r>
                        <a:rPr lang="it-IT" sz="1400" b="1" i="0" u="none" strike="noStrike">
                          <a:solidFill>
                            <a:srgbClr val="000000"/>
                          </a:solidFill>
                          <a:effectLst/>
                          <a:latin typeface="Calibri" panose="020F0502020204030204" pitchFamily="34" charset="0"/>
                        </a:rPr>
                        <a:t>9</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Bergamo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24</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Zogno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39</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dirty="0">
                          <a:solidFill>
                            <a:srgbClr val="000000"/>
                          </a:solidFill>
                          <a:effectLst/>
                          <a:latin typeface="Calibri" panose="020F0502020204030204" pitchFamily="34" charset="0"/>
                        </a:rPr>
                        <a:t>Martinengo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54</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Moio de Calvi</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680846319"/>
                  </a:ext>
                </a:extLst>
              </a:tr>
              <a:tr h="200025">
                <a:tc>
                  <a:txBody>
                    <a:bodyPr/>
                    <a:lstStyle/>
                    <a:p>
                      <a:pPr algn="r" fontAlgn="ctr"/>
                      <a:r>
                        <a:rPr lang="it-IT" sz="1400" b="1" i="0" u="none" strike="noStrike">
                          <a:solidFill>
                            <a:srgbClr val="000000"/>
                          </a:solidFill>
                          <a:effectLst/>
                          <a:latin typeface="Calibri" panose="020F0502020204030204" pitchFamily="34" charset="0"/>
                        </a:rPr>
                        <a:t>10</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Paratico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25</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Boltiere</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40</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dirty="0">
                          <a:solidFill>
                            <a:srgbClr val="000000"/>
                          </a:solidFill>
                          <a:effectLst/>
                          <a:latin typeface="Calibri" panose="020F0502020204030204" pitchFamily="34" charset="0"/>
                        </a:rPr>
                        <a:t>Rovetta</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55</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Carona</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295486150"/>
                  </a:ext>
                </a:extLst>
              </a:tr>
              <a:tr h="200025">
                <a:tc>
                  <a:txBody>
                    <a:bodyPr/>
                    <a:lstStyle/>
                    <a:p>
                      <a:pPr algn="r" fontAlgn="ctr"/>
                      <a:r>
                        <a:rPr lang="it-IT" sz="1400" b="1" i="0" u="none" strike="noStrike">
                          <a:solidFill>
                            <a:srgbClr val="000000"/>
                          </a:solidFill>
                          <a:effectLst/>
                          <a:latin typeface="Calibri" panose="020F0502020204030204" pitchFamily="34" charset="0"/>
                        </a:rPr>
                        <a:t>11</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Grumello del Monte</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26</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Ponte Nossa</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41</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dirty="0">
                          <a:solidFill>
                            <a:srgbClr val="000000"/>
                          </a:solidFill>
                          <a:effectLst/>
                          <a:latin typeface="Calibri" panose="020F0502020204030204" pitchFamily="34" charset="0"/>
                        </a:rPr>
                        <a:t>Onore</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56</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Ornica</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550772317"/>
                  </a:ext>
                </a:extLst>
              </a:tr>
              <a:tr h="200025">
                <a:tc>
                  <a:txBody>
                    <a:bodyPr/>
                    <a:lstStyle/>
                    <a:p>
                      <a:pPr algn="r" fontAlgn="ctr"/>
                      <a:r>
                        <a:rPr lang="it-IT" sz="1400" b="1" i="0" u="none" strike="noStrike">
                          <a:solidFill>
                            <a:srgbClr val="000000"/>
                          </a:solidFill>
                          <a:effectLst/>
                          <a:latin typeface="Calibri" panose="020F0502020204030204" pitchFamily="34" charset="0"/>
                        </a:rPr>
                        <a:t>12</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Casnigo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27</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Covo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42</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Selvino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b"/>
                      <a:endParaRPr lang="it-IT"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dirty="0">
                          <a:solidFill>
                            <a:srgbClr val="000000"/>
                          </a:solidFill>
                          <a:effectLst/>
                          <a:latin typeface="Calibri" panose="020F0502020204030204" pitchFamily="34" charset="0"/>
                        </a:rPr>
                        <a:t>57</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Cassiglio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79200224"/>
                  </a:ext>
                </a:extLst>
              </a:tr>
              <a:tr h="200025">
                <a:tc>
                  <a:txBody>
                    <a:bodyPr/>
                    <a:lstStyle/>
                    <a:p>
                      <a:pPr algn="r" fontAlgn="ctr"/>
                      <a:r>
                        <a:rPr lang="it-IT" sz="1400" b="1" i="0" u="none" strike="noStrike">
                          <a:solidFill>
                            <a:srgbClr val="000000"/>
                          </a:solidFill>
                          <a:effectLst/>
                          <a:latin typeface="Calibri" panose="020F0502020204030204" pitchFamily="34" charset="0"/>
                        </a:rPr>
                        <a:t>13</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Ranica</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28</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Chiuduno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43</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Castelli Calepio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dirty="0">
                          <a:solidFill>
                            <a:srgbClr val="000000"/>
                          </a:solidFill>
                          <a:effectLst/>
                          <a:latin typeface="Calibri" panose="020F0502020204030204" pitchFamily="34" charset="0"/>
                        </a:rPr>
                        <a:t>58</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dirty="0">
                          <a:solidFill>
                            <a:srgbClr val="000000"/>
                          </a:solidFill>
                          <a:effectLst/>
                          <a:latin typeface="Calibri" panose="020F0502020204030204" pitchFamily="34" charset="0"/>
                        </a:rPr>
                        <a:t>Piazzolo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930029634"/>
                  </a:ext>
                </a:extLst>
              </a:tr>
              <a:tr h="200025">
                <a:tc>
                  <a:txBody>
                    <a:bodyPr/>
                    <a:lstStyle/>
                    <a:p>
                      <a:pPr algn="r" fontAlgn="ctr"/>
                      <a:r>
                        <a:rPr lang="it-IT" sz="1400" b="1" i="0" u="none" strike="noStrike">
                          <a:solidFill>
                            <a:srgbClr val="000000"/>
                          </a:solidFill>
                          <a:effectLst/>
                          <a:latin typeface="Calibri" panose="020F0502020204030204" pitchFamily="34" charset="0"/>
                        </a:rPr>
                        <a:t>14</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Palosco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29</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Fontanella</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44</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Torre de Busi</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59</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dirty="0">
                          <a:solidFill>
                            <a:srgbClr val="000000"/>
                          </a:solidFill>
                          <a:effectLst/>
                          <a:latin typeface="Calibri" panose="020F0502020204030204" pitchFamily="34" charset="0"/>
                        </a:rPr>
                        <a:t>Taleggio</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2089609790"/>
                  </a:ext>
                </a:extLst>
              </a:tr>
              <a:tr h="200025">
                <a:tc>
                  <a:txBody>
                    <a:bodyPr/>
                    <a:lstStyle/>
                    <a:p>
                      <a:pPr algn="r" fontAlgn="ctr"/>
                      <a:r>
                        <a:rPr lang="it-IT" sz="1400" b="1" i="0" u="none" strike="noStrike">
                          <a:solidFill>
                            <a:srgbClr val="000000"/>
                          </a:solidFill>
                          <a:effectLst/>
                          <a:latin typeface="Calibri" panose="020F0502020204030204" pitchFamily="34" charset="0"/>
                        </a:rPr>
                        <a:t>15</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Bolgare</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30</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Cortenuova</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45</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ctr"/>
                      <a:r>
                        <a:rPr lang="it-IT" sz="1400" b="0" i="0" u="none" strike="noStrike">
                          <a:solidFill>
                            <a:srgbClr val="000000"/>
                          </a:solidFill>
                          <a:effectLst/>
                          <a:latin typeface="Calibri" panose="020F0502020204030204" pitchFamily="34" charset="0"/>
                        </a:rPr>
                        <a:t>Castel Rozzone</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a:noFill/>
                    </a:lnB>
                  </a:tcPr>
                </a:tc>
                <a:tc>
                  <a:txBody>
                    <a:bodyPr/>
                    <a:lstStyle/>
                    <a:p>
                      <a:pPr algn="r" fontAlgn="ctr"/>
                      <a:r>
                        <a:rPr lang="it-IT" sz="1400" b="1" i="0" u="none" strike="noStrike">
                          <a:solidFill>
                            <a:srgbClr val="000000"/>
                          </a:solidFill>
                          <a:effectLst/>
                          <a:latin typeface="Calibri" panose="020F0502020204030204" pitchFamily="34" charset="0"/>
                        </a:rPr>
                        <a:t>60</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fontAlgn="ctr"/>
                      <a:r>
                        <a:rPr lang="it-IT" sz="1400" b="0" i="0" u="none" strike="noStrike" dirty="0">
                          <a:solidFill>
                            <a:srgbClr val="000000"/>
                          </a:solidFill>
                          <a:effectLst/>
                          <a:latin typeface="Calibri" panose="020F0502020204030204" pitchFamily="34" charset="0"/>
                        </a:rPr>
                        <a:t>Valtorta</a:t>
                      </a:r>
                    </a:p>
                  </a:txBody>
                  <a:tcPr marL="9525" marR="9525" marT="9525"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470417173"/>
                  </a:ext>
                </a:extLst>
              </a:tr>
            </a:tbl>
          </a:graphicData>
        </a:graphic>
      </p:graphicFrame>
      <p:sp>
        <p:nvSpPr>
          <p:cNvPr id="5" name="CasellaDiTesto 4">
            <a:extLst>
              <a:ext uri="{FF2B5EF4-FFF2-40B4-BE49-F238E27FC236}">
                <a16:creationId xmlns:a16="http://schemas.microsoft.com/office/drawing/2014/main" id="{F9ED017E-A470-4896-BD3F-A1A3A19CBF15}"/>
              </a:ext>
            </a:extLst>
          </p:cNvPr>
          <p:cNvSpPr txBox="1"/>
          <p:nvPr/>
        </p:nvSpPr>
        <p:spPr>
          <a:xfrm>
            <a:off x="574488" y="5301208"/>
            <a:ext cx="8137899"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it-IT" sz="1600" dirty="0">
                <a:latin typeface="Calibri" panose="020F0502020204030204" pitchFamily="34" charset="0"/>
                <a:cs typeface="Times New Roman" panose="02020603050405020304" pitchFamily="18" charset="0"/>
              </a:rPr>
              <a:t>Per bacini si intendono gli </a:t>
            </a:r>
            <a:r>
              <a:rPr lang="it-IT" sz="1600" b="1" dirty="0">
                <a:latin typeface="Calibri" panose="020F0502020204030204" pitchFamily="34" charset="0"/>
                <a:cs typeface="Times New Roman" panose="02020603050405020304" pitchFamily="18" charset="0"/>
              </a:rPr>
              <a:t>schemi comunali </a:t>
            </a:r>
            <a:r>
              <a:rPr lang="it-IT" sz="1600" dirty="0">
                <a:latin typeface="Calibri" panose="020F0502020204030204" pitchFamily="34" charset="0"/>
                <a:cs typeface="Times New Roman" panose="02020603050405020304" pitchFamily="18" charset="0"/>
              </a:rPr>
              <a:t>o </a:t>
            </a:r>
            <a:r>
              <a:rPr lang="it-IT" sz="1600" b="1" dirty="0">
                <a:latin typeface="Calibri" panose="020F0502020204030204" pitchFamily="34" charset="0"/>
                <a:cs typeface="Times New Roman" panose="02020603050405020304" pitchFamily="18" charset="0"/>
              </a:rPr>
              <a:t>intercomunali</a:t>
            </a:r>
            <a:r>
              <a:rPr lang="it-IT" sz="1600" dirty="0">
                <a:latin typeface="Calibri" panose="020F0502020204030204" pitchFamily="34" charset="0"/>
                <a:cs typeface="Times New Roman" panose="02020603050405020304" pitchFamily="18" charset="0"/>
              </a:rPr>
              <a:t> di depurazione appartenenti ad uno stesso agglomerato. Un singolo bacino può avere più reti comunali interconnesse collegate a collettori sovracomunali.</a:t>
            </a:r>
          </a:p>
        </p:txBody>
      </p:sp>
    </p:spTree>
    <p:extLst>
      <p:ext uri="{BB962C8B-B14F-4D97-AF65-F5344CB8AC3E}">
        <p14:creationId xmlns:p14="http://schemas.microsoft.com/office/powerpoint/2010/main" val="267253578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9218A0E0-C718-635F-F3B8-50D38C1CCB2D}"/>
              </a:ext>
            </a:extLst>
          </p:cNvPr>
          <p:cNvSpPr/>
          <p:nvPr/>
        </p:nvSpPr>
        <p:spPr>
          <a:xfrm>
            <a:off x="21702" y="666701"/>
            <a:ext cx="9144001" cy="369332"/>
          </a:xfrm>
          <a:prstGeom prst="rect">
            <a:avLst/>
          </a:prstGeom>
          <a:noFill/>
        </p:spPr>
        <p:txBody>
          <a:bodyPr wrap="square" lIns="91440" tIns="45720" rIns="91440" bIns="45720">
            <a:spAutoFit/>
          </a:bodyPr>
          <a:lstStyle/>
          <a:p>
            <a:pPr algn="ctr"/>
            <a:r>
              <a:rPr lang="it-IT" b="1" dirty="0">
                <a:ln w="18415" cmpd="sng">
                  <a:noFill/>
                  <a:prstDash val="solid"/>
                </a:ln>
                <a:solidFill>
                  <a:srgbClr val="0070C0"/>
                </a:solidFill>
              </a:rPr>
              <a:t>Importi dello studio per la definizione del Programma di Riassetto</a:t>
            </a:r>
          </a:p>
        </p:txBody>
      </p:sp>
      <p:graphicFrame>
        <p:nvGraphicFramePr>
          <p:cNvPr id="4" name="Tabella 3">
            <a:extLst>
              <a:ext uri="{FF2B5EF4-FFF2-40B4-BE49-F238E27FC236}">
                <a16:creationId xmlns:a16="http://schemas.microsoft.com/office/drawing/2014/main" id="{DB8B2251-C6AD-41C9-AE9E-A58A3BF90DB1}"/>
              </a:ext>
            </a:extLst>
          </p:cNvPr>
          <p:cNvGraphicFramePr>
            <a:graphicFrameLocks noGrp="1"/>
          </p:cNvGraphicFramePr>
          <p:nvPr>
            <p:extLst>
              <p:ext uri="{D42A27DB-BD31-4B8C-83A1-F6EECF244321}">
                <p14:modId xmlns:p14="http://schemas.microsoft.com/office/powerpoint/2010/main" val="2427780473"/>
              </p:ext>
            </p:extLst>
          </p:nvPr>
        </p:nvGraphicFramePr>
        <p:xfrm>
          <a:off x="428578" y="3460842"/>
          <a:ext cx="8429719" cy="1662176"/>
        </p:xfrm>
        <a:graphic>
          <a:graphicData uri="http://schemas.openxmlformats.org/drawingml/2006/table">
            <a:tbl>
              <a:tblPr firstRow="1" firstCol="1" bandRow="1">
                <a:tableStyleId>{85BE263C-DBD7-4A20-BB59-AAB30ACAA65A}</a:tableStyleId>
              </a:tblPr>
              <a:tblGrid>
                <a:gridCol w="1485317">
                  <a:extLst>
                    <a:ext uri="{9D8B030D-6E8A-4147-A177-3AD203B41FA5}">
                      <a16:colId xmlns:a16="http://schemas.microsoft.com/office/drawing/2014/main" val="4204636596"/>
                    </a:ext>
                  </a:extLst>
                </a:gridCol>
                <a:gridCol w="842972">
                  <a:extLst>
                    <a:ext uri="{9D8B030D-6E8A-4147-A177-3AD203B41FA5}">
                      <a16:colId xmlns:a16="http://schemas.microsoft.com/office/drawing/2014/main" val="2467773524"/>
                    </a:ext>
                  </a:extLst>
                </a:gridCol>
                <a:gridCol w="842972">
                  <a:extLst>
                    <a:ext uri="{9D8B030D-6E8A-4147-A177-3AD203B41FA5}">
                      <a16:colId xmlns:a16="http://schemas.microsoft.com/office/drawing/2014/main" val="861771609"/>
                    </a:ext>
                  </a:extLst>
                </a:gridCol>
                <a:gridCol w="842972">
                  <a:extLst>
                    <a:ext uri="{9D8B030D-6E8A-4147-A177-3AD203B41FA5}">
                      <a16:colId xmlns:a16="http://schemas.microsoft.com/office/drawing/2014/main" val="3579192308"/>
                    </a:ext>
                  </a:extLst>
                </a:gridCol>
                <a:gridCol w="842972">
                  <a:extLst>
                    <a:ext uri="{9D8B030D-6E8A-4147-A177-3AD203B41FA5}">
                      <a16:colId xmlns:a16="http://schemas.microsoft.com/office/drawing/2014/main" val="1528731725"/>
                    </a:ext>
                  </a:extLst>
                </a:gridCol>
                <a:gridCol w="842972">
                  <a:extLst>
                    <a:ext uri="{9D8B030D-6E8A-4147-A177-3AD203B41FA5}">
                      <a16:colId xmlns:a16="http://schemas.microsoft.com/office/drawing/2014/main" val="2784935983"/>
                    </a:ext>
                  </a:extLst>
                </a:gridCol>
                <a:gridCol w="842972">
                  <a:extLst>
                    <a:ext uri="{9D8B030D-6E8A-4147-A177-3AD203B41FA5}">
                      <a16:colId xmlns:a16="http://schemas.microsoft.com/office/drawing/2014/main" val="245566722"/>
                    </a:ext>
                  </a:extLst>
                </a:gridCol>
                <a:gridCol w="844657">
                  <a:extLst>
                    <a:ext uri="{9D8B030D-6E8A-4147-A177-3AD203B41FA5}">
                      <a16:colId xmlns:a16="http://schemas.microsoft.com/office/drawing/2014/main" val="2020929288"/>
                    </a:ext>
                  </a:extLst>
                </a:gridCol>
                <a:gridCol w="1041913">
                  <a:extLst>
                    <a:ext uri="{9D8B030D-6E8A-4147-A177-3AD203B41FA5}">
                      <a16:colId xmlns:a16="http://schemas.microsoft.com/office/drawing/2014/main" val="593140263"/>
                    </a:ext>
                  </a:extLst>
                </a:gridCol>
              </a:tblGrid>
              <a:tr h="182880">
                <a:tc>
                  <a:txBody>
                    <a:bodyPr/>
                    <a:lstStyle/>
                    <a:p>
                      <a:pPr algn="ctr">
                        <a:lnSpc>
                          <a:spcPct val="115000"/>
                        </a:lnSpc>
                        <a:spcAft>
                          <a:spcPts val="0"/>
                        </a:spcAft>
                      </a:pPr>
                      <a:r>
                        <a:rPr lang="it-IT" sz="1200" dirty="0">
                          <a:effectLst/>
                          <a:latin typeface="Calibri" panose="020F0502020204030204" pitchFamily="34" charset="0"/>
                          <a:cs typeface="Calibri" panose="020F0502020204030204" pitchFamily="34" charset="0"/>
                        </a:rPr>
                        <a:t>Fase</a:t>
                      </a:r>
                      <a:endParaRPr lang="it-IT"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200">
                          <a:effectLst/>
                          <a:latin typeface="Calibri" panose="020F0502020204030204" pitchFamily="34" charset="0"/>
                          <a:cs typeface="Calibri" panose="020F0502020204030204" pitchFamily="34" charset="0"/>
                        </a:rPr>
                        <a:t>2023</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200">
                          <a:effectLst/>
                          <a:latin typeface="Calibri" panose="020F0502020204030204" pitchFamily="34" charset="0"/>
                          <a:cs typeface="Calibri" panose="020F0502020204030204" pitchFamily="34" charset="0"/>
                        </a:rPr>
                        <a:t>2024</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200" dirty="0">
                          <a:effectLst/>
                          <a:latin typeface="Calibri" panose="020F0502020204030204" pitchFamily="34" charset="0"/>
                          <a:cs typeface="Calibri" panose="020F0502020204030204" pitchFamily="34" charset="0"/>
                        </a:rPr>
                        <a:t>2025</a:t>
                      </a:r>
                      <a:endParaRPr lang="it-IT"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200" dirty="0">
                          <a:effectLst/>
                          <a:latin typeface="Calibri" panose="020F0502020204030204" pitchFamily="34" charset="0"/>
                          <a:cs typeface="Calibri" panose="020F0502020204030204" pitchFamily="34" charset="0"/>
                        </a:rPr>
                        <a:t>2026</a:t>
                      </a:r>
                      <a:endParaRPr lang="it-IT"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200">
                          <a:effectLst/>
                          <a:latin typeface="Calibri" panose="020F0502020204030204" pitchFamily="34" charset="0"/>
                          <a:cs typeface="Calibri" panose="020F0502020204030204" pitchFamily="34" charset="0"/>
                        </a:rPr>
                        <a:t>2027</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200">
                          <a:effectLst/>
                          <a:latin typeface="Calibri" panose="020F0502020204030204" pitchFamily="34" charset="0"/>
                          <a:cs typeface="Calibri" panose="020F0502020204030204" pitchFamily="34" charset="0"/>
                        </a:rPr>
                        <a:t>2028</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200">
                          <a:effectLst/>
                          <a:latin typeface="Calibri" panose="020F0502020204030204" pitchFamily="34" charset="0"/>
                          <a:cs typeface="Calibri" panose="020F0502020204030204" pitchFamily="34" charset="0"/>
                        </a:rPr>
                        <a:t>2029</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200">
                          <a:effectLst/>
                          <a:latin typeface="Calibri" panose="020F0502020204030204" pitchFamily="34" charset="0"/>
                          <a:cs typeface="Calibri" panose="020F0502020204030204" pitchFamily="34" charset="0"/>
                        </a:rPr>
                        <a:t>TOTALE</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941635109"/>
                  </a:ext>
                </a:extLst>
              </a:tr>
              <a:tr h="182880">
                <a:tc>
                  <a:txBody>
                    <a:bodyPr/>
                    <a:lstStyle/>
                    <a:p>
                      <a:pPr>
                        <a:lnSpc>
                          <a:spcPct val="115000"/>
                        </a:lnSpc>
                        <a:spcAft>
                          <a:spcPts val="0"/>
                        </a:spcAft>
                      </a:pPr>
                      <a:r>
                        <a:rPr lang="it-IT" sz="1200" dirty="0">
                          <a:effectLst/>
                          <a:latin typeface="Calibri" panose="020F0502020204030204" pitchFamily="34" charset="0"/>
                          <a:cs typeface="Calibri" panose="020F0502020204030204" pitchFamily="34" charset="0"/>
                        </a:rPr>
                        <a:t>1 - RILIEVO</a:t>
                      </a:r>
                      <a:endParaRPr lang="it-IT"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dirty="0">
                          <a:effectLst/>
                          <a:latin typeface="Calibri" panose="020F0502020204030204" pitchFamily="34" charset="0"/>
                          <a:cs typeface="Calibri" panose="020F0502020204030204" pitchFamily="34" charset="0"/>
                        </a:rPr>
                        <a:t>357.000</a:t>
                      </a:r>
                      <a:endParaRPr lang="it-IT"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462.000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882.000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588.000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483.000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378.000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b="1" dirty="0">
                          <a:effectLst/>
                          <a:latin typeface="Calibri" panose="020F0502020204030204" pitchFamily="34" charset="0"/>
                          <a:cs typeface="Calibri" panose="020F0502020204030204" pitchFamily="34" charset="0"/>
                        </a:rPr>
                        <a:t>3.150.000</a:t>
                      </a:r>
                      <a:endParaRPr lang="it-IT" sz="12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835184629"/>
                  </a:ext>
                </a:extLst>
              </a:tr>
              <a:tr h="182880">
                <a:tc>
                  <a:txBody>
                    <a:bodyPr/>
                    <a:lstStyle/>
                    <a:p>
                      <a:pPr>
                        <a:lnSpc>
                          <a:spcPct val="115000"/>
                        </a:lnSpc>
                        <a:spcAft>
                          <a:spcPts val="0"/>
                        </a:spcAft>
                      </a:pPr>
                      <a:r>
                        <a:rPr lang="it-IT" sz="1200">
                          <a:effectLst/>
                          <a:latin typeface="Calibri" panose="020F0502020204030204" pitchFamily="34" charset="0"/>
                          <a:cs typeface="Calibri" panose="020F0502020204030204" pitchFamily="34" charset="0"/>
                        </a:rPr>
                        <a:t>2 - VERIFICA </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dirty="0">
                          <a:effectLst/>
                          <a:latin typeface="Calibri" panose="020F0502020204030204" pitchFamily="34" charset="0"/>
                          <a:cs typeface="Calibri" panose="020F0502020204030204" pitchFamily="34" charset="0"/>
                        </a:rPr>
                        <a:t>263.000</a:t>
                      </a:r>
                      <a:endParaRPr lang="it-IT"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dirty="0">
                          <a:effectLst/>
                          <a:latin typeface="Calibri" panose="020F0502020204030204" pitchFamily="34" charset="0"/>
                          <a:cs typeface="Calibri" panose="020F0502020204030204" pitchFamily="34" charset="0"/>
                        </a:rPr>
                        <a:t>232.500</a:t>
                      </a:r>
                      <a:endParaRPr lang="it-IT"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97.000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251.500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410.000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33.500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b="1" dirty="0">
                          <a:effectLst/>
                          <a:latin typeface="Calibri" panose="020F0502020204030204" pitchFamily="34" charset="0"/>
                          <a:cs typeface="Calibri" panose="020F0502020204030204" pitchFamily="34" charset="0"/>
                        </a:rPr>
                        <a:t>1.287.500</a:t>
                      </a:r>
                      <a:endParaRPr lang="it-IT" sz="12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095896348"/>
                  </a:ext>
                </a:extLst>
              </a:tr>
              <a:tr h="182880">
                <a:tc>
                  <a:txBody>
                    <a:bodyPr/>
                    <a:lstStyle/>
                    <a:p>
                      <a:pPr>
                        <a:lnSpc>
                          <a:spcPct val="115000"/>
                        </a:lnSpc>
                        <a:spcAft>
                          <a:spcPts val="0"/>
                        </a:spcAft>
                      </a:pPr>
                      <a:r>
                        <a:rPr lang="it-IT" sz="1200">
                          <a:effectLst/>
                          <a:latin typeface="Calibri" panose="020F0502020204030204" pitchFamily="34" charset="0"/>
                          <a:cs typeface="Calibri" panose="020F0502020204030204" pitchFamily="34" charset="0"/>
                        </a:rPr>
                        <a:t>3 - MODELLAZIONE</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40.000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dirty="0">
                          <a:effectLst/>
                          <a:latin typeface="Calibri" panose="020F0502020204030204" pitchFamily="34" charset="0"/>
                          <a:cs typeface="Calibri" panose="020F0502020204030204" pitchFamily="34" charset="0"/>
                        </a:rPr>
                        <a:t>235.000</a:t>
                      </a:r>
                      <a:endParaRPr lang="it-IT"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dirty="0">
                          <a:effectLst/>
                          <a:latin typeface="Calibri" panose="020F0502020204030204" pitchFamily="34" charset="0"/>
                          <a:cs typeface="Calibri" panose="020F0502020204030204" pitchFamily="34" charset="0"/>
                        </a:rPr>
                        <a:t>230.000</a:t>
                      </a:r>
                      <a:endParaRPr lang="it-IT"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225.000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185.000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90.000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b="1" dirty="0">
                          <a:effectLst/>
                          <a:latin typeface="Calibri" panose="020F0502020204030204" pitchFamily="34" charset="0"/>
                          <a:cs typeface="Calibri" panose="020F0502020204030204" pitchFamily="34" charset="0"/>
                        </a:rPr>
                        <a:t>1.005.000</a:t>
                      </a:r>
                      <a:endParaRPr lang="it-IT" sz="12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781421214"/>
                  </a:ext>
                </a:extLst>
              </a:tr>
              <a:tr h="190500">
                <a:tc>
                  <a:txBody>
                    <a:bodyPr/>
                    <a:lstStyle/>
                    <a:p>
                      <a:pPr>
                        <a:lnSpc>
                          <a:spcPct val="115000"/>
                        </a:lnSpc>
                        <a:spcAft>
                          <a:spcPts val="0"/>
                        </a:spcAft>
                      </a:pPr>
                      <a:r>
                        <a:rPr lang="it-IT" sz="1200">
                          <a:effectLst/>
                          <a:latin typeface="Calibri" panose="020F0502020204030204" pitchFamily="34" charset="0"/>
                          <a:cs typeface="Calibri" panose="020F0502020204030204" pitchFamily="34" charset="0"/>
                        </a:rPr>
                        <a:t>4 - TARATURA</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12.000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54.000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dirty="0">
                          <a:effectLst/>
                          <a:latin typeface="Calibri" panose="020F0502020204030204" pitchFamily="34" charset="0"/>
                          <a:cs typeface="Calibri" panose="020F0502020204030204" pitchFamily="34" charset="0"/>
                        </a:rPr>
                        <a:t>330.000</a:t>
                      </a:r>
                      <a:endParaRPr lang="it-IT"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dirty="0">
                          <a:effectLst/>
                          <a:latin typeface="Calibri" panose="020F0502020204030204" pitchFamily="34" charset="0"/>
                          <a:cs typeface="Calibri" panose="020F0502020204030204" pitchFamily="34" charset="0"/>
                        </a:rPr>
                        <a:t>348.000</a:t>
                      </a:r>
                      <a:endParaRPr lang="it-IT"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dirty="0">
                          <a:effectLst/>
                          <a:latin typeface="Calibri" panose="020F0502020204030204" pitchFamily="34" charset="0"/>
                          <a:cs typeface="Calibri" panose="020F0502020204030204" pitchFamily="34" charset="0"/>
                        </a:rPr>
                        <a:t>462.000</a:t>
                      </a:r>
                      <a:endParaRPr lang="it-IT"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dirty="0">
                          <a:effectLst/>
                          <a:latin typeface="Calibri" panose="020F0502020204030204" pitchFamily="34" charset="0"/>
                          <a:cs typeface="Calibri" panose="020F0502020204030204" pitchFamily="34" charset="0"/>
                        </a:rPr>
                        <a:t>-</a:t>
                      </a:r>
                      <a:endParaRPr lang="it-IT"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108.000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b="1" dirty="0">
                          <a:effectLst/>
                          <a:latin typeface="Calibri" panose="020F0502020204030204" pitchFamily="34" charset="0"/>
                          <a:cs typeface="Calibri" panose="020F0502020204030204" pitchFamily="34" charset="0"/>
                        </a:rPr>
                        <a:t>1.314.000</a:t>
                      </a:r>
                      <a:endParaRPr lang="it-IT" sz="12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55126907"/>
                  </a:ext>
                </a:extLst>
              </a:tr>
              <a:tr h="182880">
                <a:tc>
                  <a:txBody>
                    <a:bodyPr/>
                    <a:lstStyle/>
                    <a:p>
                      <a:pPr>
                        <a:lnSpc>
                          <a:spcPct val="115000"/>
                        </a:lnSpc>
                        <a:spcAft>
                          <a:spcPts val="0"/>
                        </a:spcAft>
                      </a:pPr>
                      <a:r>
                        <a:rPr lang="it-IT" sz="1200">
                          <a:effectLst/>
                          <a:latin typeface="Calibri" panose="020F0502020204030204" pitchFamily="34" charset="0"/>
                          <a:cs typeface="Calibri" panose="020F0502020204030204" pitchFamily="34" charset="0"/>
                        </a:rPr>
                        <a:t>5 – VALUTAZIONE INTERVENTI</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20.000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60.000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80.000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260.000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dirty="0">
                          <a:effectLst/>
                          <a:latin typeface="Calibri" panose="020F0502020204030204" pitchFamily="34" charset="0"/>
                          <a:cs typeface="Calibri" panose="020F0502020204030204" pitchFamily="34" charset="0"/>
                        </a:rPr>
                        <a:t>-</a:t>
                      </a:r>
                      <a:endParaRPr lang="it-IT"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dirty="0">
                          <a:effectLst/>
                          <a:latin typeface="Calibri" panose="020F0502020204030204" pitchFamily="34" charset="0"/>
                          <a:cs typeface="Calibri" panose="020F0502020204030204" pitchFamily="34" charset="0"/>
                        </a:rPr>
                        <a:t>180.000</a:t>
                      </a:r>
                      <a:endParaRPr lang="it-IT"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b="1" dirty="0">
                          <a:effectLst/>
                          <a:latin typeface="Calibri" panose="020F0502020204030204" pitchFamily="34" charset="0"/>
                          <a:cs typeface="Calibri" panose="020F0502020204030204" pitchFamily="34" charset="0"/>
                        </a:rPr>
                        <a:t>600.000</a:t>
                      </a:r>
                      <a:endParaRPr lang="it-IT" sz="12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634804531"/>
                  </a:ext>
                </a:extLst>
              </a:tr>
              <a:tr h="182880">
                <a:tc>
                  <a:txBody>
                    <a:bodyPr/>
                    <a:lstStyle/>
                    <a:p>
                      <a:pPr>
                        <a:lnSpc>
                          <a:spcPct val="115000"/>
                        </a:lnSpc>
                        <a:spcAft>
                          <a:spcPts val="0"/>
                        </a:spcAft>
                      </a:pPr>
                      <a:r>
                        <a:rPr lang="it-IT" sz="1200">
                          <a:effectLst/>
                          <a:latin typeface="Calibri" panose="020F0502020204030204" pitchFamily="34" charset="0"/>
                          <a:cs typeface="Calibri" panose="020F0502020204030204" pitchFamily="34" charset="0"/>
                        </a:rPr>
                        <a:t>Totale </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672.000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1.003.500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1.599.000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1.492.500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1.800.000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501.500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200">
                          <a:effectLst/>
                          <a:latin typeface="Calibri" panose="020F0502020204030204" pitchFamily="34" charset="0"/>
                          <a:cs typeface="Calibri" panose="020F0502020204030204" pitchFamily="34" charset="0"/>
                        </a:rPr>
                        <a:t>288.000</a:t>
                      </a:r>
                      <a:endParaRPr lang="it-IT"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ct val="115000"/>
                        </a:lnSpc>
                        <a:spcAft>
                          <a:spcPts val="0"/>
                        </a:spcAft>
                      </a:pPr>
                      <a:r>
                        <a:rPr lang="it-IT" sz="1600" b="1" dirty="0">
                          <a:solidFill>
                            <a:schemeClr val="accent1"/>
                          </a:solidFill>
                          <a:effectLst/>
                          <a:latin typeface="Calibri" panose="020F0502020204030204" pitchFamily="34" charset="0"/>
                          <a:cs typeface="Calibri" panose="020F0502020204030204" pitchFamily="34" charset="0"/>
                        </a:rPr>
                        <a:t>7.356.500</a:t>
                      </a:r>
                      <a:endParaRPr lang="it-IT" sz="16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293894419"/>
                  </a:ext>
                </a:extLst>
              </a:tr>
            </a:tbl>
          </a:graphicData>
        </a:graphic>
      </p:graphicFrame>
      <p:sp>
        <p:nvSpPr>
          <p:cNvPr id="5" name="CasellaDiTesto 4">
            <a:extLst>
              <a:ext uri="{FF2B5EF4-FFF2-40B4-BE49-F238E27FC236}">
                <a16:creationId xmlns:a16="http://schemas.microsoft.com/office/drawing/2014/main" id="{6DA92E2A-0A86-4BB8-B458-32CEBF54D7C2}"/>
              </a:ext>
            </a:extLst>
          </p:cNvPr>
          <p:cNvSpPr txBox="1"/>
          <p:nvPr/>
        </p:nvSpPr>
        <p:spPr>
          <a:xfrm>
            <a:off x="444345" y="1124744"/>
            <a:ext cx="8304119" cy="2062103"/>
          </a:xfrm>
          <a:prstGeom prst="rect">
            <a:avLst/>
          </a:prstGeom>
          <a:noFill/>
        </p:spPr>
        <p:txBody>
          <a:bodyPr wrap="square">
            <a:spAutoFit/>
          </a:bodyPr>
          <a:lstStyle/>
          <a:p>
            <a:pPr algn="just"/>
            <a:r>
              <a:rPr lang="it-IT" sz="1600" dirty="0">
                <a:latin typeface="Calibri" panose="020F0502020204030204" pitchFamily="34" charset="0"/>
                <a:cs typeface="Times New Roman" panose="02020603050405020304" pitchFamily="18" charset="0"/>
              </a:rPr>
              <a:t>Per stimare le risorse necessarie sono stati utilizzati dei dati di costo parametrici per ogni fase:</a:t>
            </a:r>
          </a:p>
          <a:p>
            <a:pPr marL="342900" indent="-342900" algn="just">
              <a:buFontTx/>
              <a:buAutoNum type="arabicPeriod"/>
            </a:pPr>
            <a:r>
              <a:rPr lang="it-IT" sz="1600" dirty="0">
                <a:latin typeface="Calibri" panose="020F0502020204030204" pitchFamily="34" charset="0"/>
                <a:cs typeface="Times New Roman" panose="02020603050405020304" pitchFamily="18" charset="0"/>
              </a:rPr>
              <a:t>Rilievo - </a:t>
            </a:r>
            <a:r>
              <a:rPr lang="it-IT" sz="1600" b="1" dirty="0">
                <a:latin typeface="Calibri" panose="020F0502020204030204" pitchFamily="34" charset="0"/>
                <a:cs typeface="Times New Roman" panose="02020603050405020304" pitchFamily="18" charset="0"/>
              </a:rPr>
              <a:t>21.000 €</a:t>
            </a:r>
            <a:r>
              <a:rPr lang="it-IT" sz="1600" dirty="0">
                <a:latin typeface="Calibri" panose="020F0502020204030204" pitchFamily="34" charset="0"/>
                <a:cs typeface="Times New Roman" panose="02020603050405020304" pitchFamily="18" charset="0"/>
              </a:rPr>
              <a:t> per il rilievo di un singolo comune – totale </a:t>
            </a:r>
            <a:r>
              <a:rPr lang="it-IT" sz="1600" b="1" dirty="0">
                <a:solidFill>
                  <a:schemeClr val="bg2">
                    <a:lumMod val="50000"/>
                  </a:schemeClr>
                </a:solidFill>
                <a:latin typeface="Calibri" panose="020F0502020204030204" pitchFamily="34" charset="0"/>
                <a:cs typeface="Calibri" panose="020F0502020204030204" pitchFamily="34" charset="0"/>
              </a:rPr>
              <a:t>3.150.000 €</a:t>
            </a:r>
            <a:endParaRPr lang="it-IT" sz="1600" dirty="0">
              <a:solidFill>
                <a:schemeClr val="bg2">
                  <a:lumMod val="50000"/>
                </a:schemeClr>
              </a:solidFill>
              <a:latin typeface="Calibri" panose="020F0502020204030204" pitchFamily="34" charset="0"/>
              <a:cs typeface="Times New Roman" panose="02020603050405020304" pitchFamily="18" charset="0"/>
            </a:endParaRPr>
          </a:p>
          <a:p>
            <a:pPr marL="342900" indent="-342900" algn="just">
              <a:buFontTx/>
              <a:buAutoNum type="arabicPeriod"/>
            </a:pPr>
            <a:r>
              <a:rPr lang="it-IT" sz="1600" dirty="0">
                <a:latin typeface="Calibri" panose="020F0502020204030204" pitchFamily="34" charset="0"/>
                <a:cs typeface="Times New Roman" panose="02020603050405020304" pitchFamily="18" charset="0"/>
              </a:rPr>
              <a:t>Verifica - </a:t>
            </a:r>
            <a:r>
              <a:rPr lang="it-IT" sz="1600" b="1" dirty="0">
                <a:latin typeface="Calibri" panose="020F0502020204030204" pitchFamily="34" charset="0"/>
                <a:cs typeface="Times New Roman" panose="02020603050405020304" pitchFamily="18" charset="0"/>
              </a:rPr>
              <a:t>500 €</a:t>
            </a:r>
            <a:r>
              <a:rPr lang="it-IT" sz="1600" dirty="0">
                <a:latin typeface="Calibri" panose="020F0502020204030204" pitchFamily="34" charset="0"/>
                <a:cs typeface="Times New Roman" panose="02020603050405020304" pitchFamily="18" charset="0"/>
              </a:rPr>
              <a:t> per la verifica di un singolo sfioratore – totale </a:t>
            </a:r>
            <a:r>
              <a:rPr lang="it-IT" sz="1600" b="1" dirty="0">
                <a:solidFill>
                  <a:schemeClr val="bg2">
                    <a:lumMod val="50000"/>
                  </a:schemeClr>
                </a:solidFill>
                <a:latin typeface="Calibri" panose="020F0502020204030204" pitchFamily="34" charset="0"/>
                <a:cs typeface="Calibri" panose="020F0502020204030204" pitchFamily="34" charset="0"/>
              </a:rPr>
              <a:t>1.287.500 €</a:t>
            </a:r>
            <a:endParaRPr lang="it-IT" sz="1600" dirty="0">
              <a:latin typeface="Calibri" panose="020F0502020204030204" pitchFamily="34" charset="0"/>
              <a:cs typeface="Times New Roman" panose="02020603050405020304" pitchFamily="18" charset="0"/>
            </a:endParaRPr>
          </a:p>
          <a:p>
            <a:pPr marL="342900" indent="-342900" algn="just">
              <a:buFontTx/>
              <a:buAutoNum type="arabicPeriod"/>
            </a:pPr>
            <a:r>
              <a:rPr lang="it-IT" sz="1600" dirty="0">
                <a:latin typeface="Calibri" panose="020F0502020204030204" pitchFamily="34" charset="0"/>
                <a:cs typeface="Times New Roman" panose="02020603050405020304" pitchFamily="18" charset="0"/>
              </a:rPr>
              <a:t>Modellazione - </a:t>
            </a:r>
            <a:r>
              <a:rPr lang="it-IT" sz="1600" b="1" dirty="0">
                <a:latin typeface="Calibri" panose="020F0502020204030204" pitchFamily="34" charset="0"/>
                <a:cs typeface="Times New Roman" panose="02020603050405020304" pitchFamily="18" charset="0"/>
              </a:rPr>
              <a:t>5.000 €</a:t>
            </a:r>
            <a:r>
              <a:rPr lang="it-IT" sz="1600" dirty="0">
                <a:latin typeface="Calibri" panose="020F0502020204030204" pitchFamily="34" charset="0"/>
                <a:cs typeface="Times New Roman" panose="02020603050405020304" pitchFamily="18" charset="0"/>
              </a:rPr>
              <a:t> per la modellazione idraulica di una singola rete comunale – totale </a:t>
            </a:r>
            <a:r>
              <a:rPr lang="it-IT" sz="1600" b="1" dirty="0">
                <a:solidFill>
                  <a:schemeClr val="bg2">
                    <a:lumMod val="50000"/>
                  </a:schemeClr>
                </a:solidFill>
                <a:latin typeface="Calibri" panose="020F0502020204030204" pitchFamily="34" charset="0"/>
                <a:cs typeface="Calibri" panose="020F0502020204030204" pitchFamily="34" charset="0"/>
              </a:rPr>
              <a:t>1.005.000 €</a:t>
            </a:r>
          </a:p>
          <a:p>
            <a:pPr marL="342900" indent="-342900" algn="just">
              <a:buFontTx/>
              <a:buAutoNum type="arabicPeriod"/>
            </a:pPr>
            <a:r>
              <a:rPr lang="it-IT" sz="1600" dirty="0">
                <a:latin typeface="Calibri" panose="020F0502020204030204" pitchFamily="34" charset="0"/>
                <a:cs typeface="Calibri" panose="020F0502020204030204" pitchFamily="34" charset="0"/>
              </a:rPr>
              <a:t>Taratura - </a:t>
            </a:r>
            <a:r>
              <a:rPr lang="it-IT" sz="1600" b="1" dirty="0">
                <a:latin typeface="Calibri" panose="020F0502020204030204" pitchFamily="34" charset="0"/>
                <a:cs typeface="Calibri" panose="020F0502020204030204" pitchFamily="34" charset="0"/>
              </a:rPr>
              <a:t>6.000 €</a:t>
            </a:r>
            <a:r>
              <a:rPr lang="it-IT" sz="1600" dirty="0">
                <a:latin typeface="Calibri" panose="020F0502020204030204" pitchFamily="34" charset="0"/>
                <a:cs typeface="Calibri" panose="020F0502020204030204" pitchFamily="34" charset="0"/>
              </a:rPr>
              <a:t> per la taratura di una singola rete comunale – totale </a:t>
            </a:r>
            <a:r>
              <a:rPr lang="it-IT" sz="1600" b="1" dirty="0">
                <a:solidFill>
                  <a:schemeClr val="bg2">
                    <a:lumMod val="50000"/>
                  </a:schemeClr>
                </a:solidFill>
                <a:latin typeface="Calibri" panose="020F0502020204030204" pitchFamily="34" charset="0"/>
                <a:cs typeface="Calibri" panose="020F0502020204030204" pitchFamily="34" charset="0"/>
              </a:rPr>
              <a:t>1.314.000 €</a:t>
            </a:r>
          </a:p>
          <a:p>
            <a:pPr marL="342900" indent="-342900" algn="just">
              <a:buFontTx/>
              <a:buAutoNum type="arabicPeriod"/>
            </a:pPr>
            <a:r>
              <a:rPr lang="it-IT" sz="1600" dirty="0">
                <a:latin typeface="Calibri" panose="020F0502020204030204" pitchFamily="34" charset="0"/>
                <a:cs typeface="Calibri" panose="020F0502020204030204" pitchFamily="34" charset="0"/>
              </a:rPr>
              <a:t>Valutazione interventi </a:t>
            </a:r>
            <a:r>
              <a:rPr lang="it-IT" sz="1600" dirty="0">
                <a:latin typeface="Calibri" panose="020F0502020204030204" pitchFamily="34" charset="0"/>
                <a:cs typeface="Times New Roman" panose="02020603050405020304" pitchFamily="18" charset="0"/>
              </a:rPr>
              <a:t>–</a:t>
            </a:r>
            <a:r>
              <a:rPr lang="it-IT" sz="1600" b="1" dirty="0">
                <a:latin typeface="Calibri" panose="020F0502020204030204" pitchFamily="34" charset="0"/>
                <a:cs typeface="Calibri" panose="020F0502020204030204" pitchFamily="34" charset="0"/>
              </a:rPr>
              <a:t> 10.000 € </a:t>
            </a:r>
            <a:r>
              <a:rPr lang="it-IT" sz="1600" dirty="0">
                <a:latin typeface="Calibri" panose="020F0502020204030204" pitchFamily="34" charset="0"/>
                <a:cs typeface="Calibri" panose="020F0502020204030204" pitchFamily="34" charset="0"/>
              </a:rPr>
              <a:t>per lo sviluppo di uno studio di prefattibilità per ogni bacino – </a:t>
            </a:r>
            <a:r>
              <a:rPr lang="it-IT" sz="1600" b="1" dirty="0">
                <a:solidFill>
                  <a:schemeClr val="bg2">
                    <a:lumMod val="50000"/>
                  </a:schemeClr>
                </a:solidFill>
                <a:latin typeface="Calibri" panose="020F0502020204030204" pitchFamily="34" charset="0"/>
                <a:cs typeface="Calibri" panose="020F0502020204030204" pitchFamily="34" charset="0"/>
              </a:rPr>
              <a:t>totale 600.000 €</a:t>
            </a:r>
          </a:p>
        </p:txBody>
      </p:sp>
      <p:sp>
        <p:nvSpPr>
          <p:cNvPr id="2" name="Rettangolo 1">
            <a:extLst>
              <a:ext uri="{FF2B5EF4-FFF2-40B4-BE49-F238E27FC236}">
                <a16:creationId xmlns:a16="http://schemas.microsoft.com/office/drawing/2014/main" id="{86619E85-2386-499E-8E20-0C57FBF106D3}"/>
              </a:ext>
            </a:extLst>
          </p:cNvPr>
          <p:cNvSpPr/>
          <p:nvPr/>
        </p:nvSpPr>
        <p:spPr>
          <a:xfrm>
            <a:off x="428578" y="5232503"/>
            <a:ext cx="8429718" cy="9251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just">
              <a:lnSpc>
                <a:spcPct val="115000"/>
              </a:lnSpc>
              <a:spcAft>
                <a:spcPts val="1000"/>
              </a:spcAft>
            </a:pPr>
            <a:r>
              <a:rPr lang="it-IT" sz="1600" dirty="0">
                <a:solidFill>
                  <a:prstClr val="black"/>
                </a:solidFill>
                <a:latin typeface="Calibri" panose="020F0502020204030204" pitchFamily="34" charset="0"/>
                <a:ea typeface="Calibri" panose="020F0502020204030204" pitchFamily="34" charset="0"/>
                <a:cs typeface="Times New Roman" panose="02020603050405020304" pitchFamily="18" charset="0"/>
              </a:rPr>
              <a:t>Questi costi risultano essere </a:t>
            </a:r>
            <a:r>
              <a:rPr lang="it-IT" sz="16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circa il doppio </a:t>
            </a:r>
            <a:r>
              <a:rPr lang="it-IT" sz="1600" dirty="0">
                <a:solidFill>
                  <a:prstClr val="black"/>
                </a:solidFill>
                <a:latin typeface="Calibri" panose="020F0502020204030204" pitchFamily="34" charset="0"/>
                <a:ea typeface="Calibri" panose="020F0502020204030204" pitchFamily="34" charset="0"/>
                <a:cs typeface="Times New Roman" panose="02020603050405020304" pitchFamily="18" charset="0"/>
              </a:rPr>
              <a:t>dei costi per i rilievi e le  modellazioni di fognatura per lo studio del programma del PRFS già previsti nel PDI del MTI 4 per gli anni 2024 – 2029 approvato a luglio 2024.</a:t>
            </a:r>
          </a:p>
        </p:txBody>
      </p:sp>
    </p:spTree>
    <p:extLst>
      <p:ext uri="{BB962C8B-B14F-4D97-AF65-F5344CB8AC3E}">
        <p14:creationId xmlns:p14="http://schemas.microsoft.com/office/powerpoint/2010/main" val="293551234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9218A0E0-C718-635F-F3B8-50D38C1CCB2D}"/>
              </a:ext>
            </a:extLst>
          </p:cNvPr>
          <p:cNvSpPr/>
          <p:nvPr/>
        </p:nvSpPr>
        <p:spPr>
          <a:xfrm>
            <a:off x="21702" y="666701"/>
            <a:ext cx="9144001" cy="338554"/>
          </a:xfrm>
          <a:prstGeom prst="rect">
            <a:avLst/>
          </a:prstGeom>
          <a:noFill/>
        </p:spPr>
        <p:txBody>
          <a:bodyPr wrap="square" lIns="91440" tIns="45720" rIns="91440" bIns="45720">
            <a:spAutoFit/>
          </a:bodyPr>
          <a:lstStyle/>
          <a:p>
            <a:pPr algn="ctr"/>
            <a:r>
              <a:rPr lang="it-IT" sz="1600" b="1" dirty="0">
                <a:ln w="18415" cmpd="sng">
                  <a:noFill/>
                  <a:prstDash val="solid"/>
                </a:ln>
                <a:solidFill>
                  <a:srgbClr val="0070C0"/>
                </a:solidFill>
              </a:rPr>
              <a:t>Tempistiche di chiusura dello studio dei bacini</a:t>
            </a:r>
          </a:p>
        </p:txBody>
      </p:sp>
      <p:graphicFrame>
        <p:nvGraphicFramePr>
          <p:cNvPr id="6" name="Tabella 5">
            <a:extLst>
              <a:ext uri="{FF2B5EF4-FFF2-40B4-BE49-F238E27FC236}">
                <a16:creationId xmlns:a16="http://schemas.microsoft.com/office/drawing/2014/main" id="{055BC8AB-48ED-43A7-A27C-01CEBDDBEEB6}"/>
              </a:ext>
            </a:extLst>
          </p:cNvPr>
          <p:cNvGraphicFramePr>
            <a:graphicFrameLocks noGrp="1"/>
          </p:cNvGraphicFramePr>
          <p:nvPr>
            <p:extLst>
              <p:ext uri="{D42A27DB-BD31-4B8C-83A1-F6EECF244321}">
                <p14:modId xmlns:p14="http://schemas.microsoft.com/office/powerpoint/2010/main" val="3696691241"/>
              </p:ext>
            </p:extLst>
          </p:nvPr>
        </p:nvGraphicFramePr>
        <p:xfrm>
          <a:off x="138312" y="1124744"/>
          <a:ext cx="8910780" cy="4332254"/>
        </p:xfrm>
        <a:graphic>
          <a:graphicData uri="http://schemas.openxmlformats.org/drawingml/2006/table">
            <a:tbl>
              <a:tblPr/>
              <a:tblGrid>
                <a:gridCol w="858035">
                  <a:extLst>
                    <a:ext uri="{9D8B030D-6E8A-4147-A177-3AD203B41FA5}">
                      <a16:colId xmlns:a16="http://schemas.microsoft.com/office/drawing/2014/main" val="1860684873"/>
                    </a:ext>
                  </a:extLst>
                </a:gridCol>
                <a:gridCol w="138565">
                  <a:extLst>
                    <a:ext uri="{9D8B030D-6E8A-4147-A177-3AD203B41FA5}">
                      <a16:colId xmlns:a16="http://schemas.microsoft.com/office/drawing/2014/main" val="1540503799"/>
                    </a:ext>
                  </a:extLst>
                </a:gridCol>
                <a:gridCol w="131903">
                  <a:extLst>
                    <a:ext uri="{9D8B030D-6E8A-4147-A177-3AD203B41FA5}">
                      <a16:colId xmlns:a16="http://schemas.microsoft.com/office/drawing/2014/main" val="2807764998"/>
                    </a:ext>
                  </a:extLst>
                </a:gridCol>
                <a:gridCol w="131903">
                  <a:extLst>
                    <a:ext uri="{9D8B030D-6E8A-4147-A177-3AD203B41FA5}">
                      <a16:colId xmlns:a16="http://schemas.microsoft.com/office/drawing/2014/main" val="1086027506"/>
                    </a:ext>
                  </a:extLst>
                </a:gridCol>
                <a:gridCol w="131903">
                  <a:extLst>
                    <a:ext uri="{9D8B030D-6E8A-4147-A177-3AD203B41FA5}">
                      <a16:colId xmlns:a16="http://schemas.microsoft.com/office/drawing/2014/main" val="1692296940"/>
                    </a:ext>
                  </a:extLst>
                </a:gridCol>
                <a:gridCol w="131903">
                  <a:extLst>
                    <a:ext uri="{9D8B030D-6E8A-4147-A177-3AD203B41FA5}">
                      <a16:colId xmlns:a16="http://schemas.microsoft.com/office/drawing/2014/main" val="386734425"/>
                    </a:ext>
                  </a:extLst>
                </a:gridCol>
                <a:gridCol w="131903">
                  <a:extLst>
                    <a:ext uri="{9D8B030D-6E8A-4147-A177-3AD203B41FA5}">
                      <a16:colId xmlns:a16="http://schemas.microsoft.com/office/drawing/2014/main" val="1912552700"/>
                    </a:ext>
                  </a:extLst>
                </a:gridCol>
                <a:gridCol w="131903">
                  <a:extLst>
                    <a:ext uri="{9D8B030D-6E8A-4147-A177-3AD203B41FA5}">
                      <a16:colId xmlns:a16="http://schemas.microsoft.com/office/drawing/2014/main" val="903718879"/>
                    </a:ext>
                  </a:extLst>
                </a:gridCol>
                <a:gridCol w="131903">
                  <a:extLst>
                    <a:ext uri="{9D8B030D-6E8A-4147-A177-3AD203B41FA5}">
                      <a16:colId xmlns:a16="http://schemas.microsoft.com/office/drawing/2014/main" val="1042024365"/>
                    </a:ext>
                  </a:extLst>
                </a:gridCol>
                <a:gridCol w="131903">
                  <a:extLst>
                    <a:ext uri="{9D8B030D-6E8A-4147-A177-3AD203B41FA5}">
                      <a16:colId xmlns:a16="http://schemas.microsoft.com/office/drawing/2014/main" val="3173883612"/>
                    </a:ext>
                  </a:extLst>
                </a:gridCol>
                <a:gridCol w="131903">
                  <a:extLst>
                    <a:ext uri="{9D8B030D-6E8A-4147-A177-3AD203B41FA5}">
                      <a16:colId xmlns:a16="http://schemas.microsoft.com/office/drawing/2014/main" val="3273972302"/>
                    </a:ext>
                  </a:extLst>
                </a:gridCol>
                <a:gridCol w="131903">
                  <a:extLst>
                    <a:ext uri="{9D8B030D-6E8A-4147-A177-3AD203B41FA5}">
                      <a16:colId xmlns:a16="http://schemas.microsoft.com/office/drawing/2014/main" val="282048686"/>
                    </a:ext>
                  </a:extLst>
                </a:gridCol>
                <a:gridCol w="131903">
                  <a:extLst>
                    <a:ext uri="{9D8B030D-6E8A-4147-A177-3AD203B41FA5}">
                      <a16:colId xmlns:a16="http://schemas.microsoft.com/office/drawing/2014/main" val="347763631"/>
                    </a:ext>
                  </a:extLst>
                </a:gridCol>
                <a:gridCol w="131903">
                  <a:extLst>
                    <a:ext uri="{9D8B030D-6E8A-4147-A177-3AD203B41FA5}">
                      <a16:colId xmlns:a16="http://schemas.microsoft.com/office/drawing/2014/main" val="1461557301"/>
                    </a:ext>
                  </a:extLst>
                </a:gridCol>
                <a:gridCol w="131903">
                  <a:extLst>
                    <a:ext uri="{9D8B030D-6E8A-4147-A177-3AD203B41FA5}">
                      <a16:colId xmlns:a16="http://schemas.microsoft.com/office/drawing/2014/main" val="736763209"/>
                    </a:ext>
                  </a:extLst>
                </a:gridCol>
                <a:gridCol w="131903">
                  <a:extLst>
                    <a:ext uri="{9D8B030D-6E8A-4147-A177-3AD203B41FA5}">
                      <a16:colId xmlns:a16="http://schemas.microsoft.com/office/drawing/2014/main" val="3852838233"/>
                    </a:ext>
                  </a:extLst>
                </a:gridCol>
                <a:gridCol w="131903">
                  <a:extLst>
                    <a:ext uri="{9D8B030D-6E8A-4147-A177-3AD203B41FA5}">
                      <a16:colId xmlns:a16="http://schemas.microsoft.com/office/drawing/2014/main" val="1043888239"/>
                    </a:ext>
                  </a:extLst>
                </a:gridCol>
                <a:gridCol w="131903">
                  <a:extLst>
                    <a:ext uri="{9D8B030D-6E8A-4147-A177-3AD203B41FA5}">
                      <a16:colId xmlns:a16="http://schemas.microsoft.com/office/drawing/2014/main" val="1968660024"/>
                    </a:ext>
                  </a:extLst>
                </a:gridCol>
                <a:gridCol w="131903">
                  <a:extLst>
                    <a:ext uri="{9D8B030D-6E8A-4147-A177-3AD203B41FA5}">
                      <a16:colId xmlns:a16="http://schemas.microsoft.com/office/drawing/2014/main" val="1576777776"/>
                    </a:ext>
                  </a:extLst>
                </a:gridCol>
                <a:gridCol w="131903">
                  <a:extLst>
                    <a:ext uri="{9D8B030D-6E8A-4147-A177-3AD203B41FA5}">
                      <a16:colId xmlns:a16="http://schemas.microsoft.com/office/drawing/2014/main" val="3420985865"/>
                    </a:ext>
                  </a:extLst>
                </a:gridCol>
                <a:gridCol w="131903">
                  <a:extLst>
                    <a:ext uri="{9D8B030D-6E8A-4147-A177-3AD203B41FA5}">
                      <a16:colId xmlns:a16="http://schemas.microsoft.com/office/drawing/2014/main" val="3518931125"/>
                    </a:ext>
                  </a:extLst>
                </a:gridCol>
                <a:gridCol w="131903">
                  <a:extLst>
                    <a:ext uri="{9D8B030D-6E8A-4147-A177-3AD203B41FA5}">
                      <a16:colId xmlns:a16="http://schemas.microsoft.com/office/drawing/2014/main" val="2093339170"/>
                    </a:ext>
                  </a:extLst>
                </a:gridCol>
                <a:gridCol w="131903">
                  <a:extLst>
                    <a:ext uri="{9D8B030D-6E8A-4147-A177-3AD203B41FA5}">
                      <a16:colId xmlns:a16="http://schemas.microsoft.com/office/drawing/2014/main" val="725413521"/>
                    </a:ext>
                  </a:extLst>
                </a:gridCol>
                <a:gridCol w="131903">
                  <a:extLst>
                    <a:ext uri="{9D8B030D-6E8A-4147-A177-3AD203B41FA5}">
                      <a16:colId xmlns:a16="http://schemas.microsoft.com/office/drawing/2014/main" val="827545430"/>
                    </a:ext>
                  </a:extLst>
                </a:gridCol>
                <a:gridCol w="131903">
                  <a:extLst>
                    <a:ext uri="{9D8B030D-6E8A-4147-A177-3AD203B41FA5}">
                      <a16:colId xmlns:a16="http://schemas.microsoft.com/office/drawing/2014/main" val="3694994491"/>
                    </a:ext>
                  </a:extLst>
                </a:gridCol>
                <a:gridCol w="131903">
                  <a:extLst>
                    <a:ext uri="{9D8B030D-6E8A-4147-A177-3AD203B41FA5}">
                      <a16:colId xmlns:a16="http://schemas.microsoft.com/office/drawing/2014/main" val="2767428092"/>
                    </a:ext>
                  </a:extLst>
                </a:gridCol>
                <a:gridCol w="131903">
                  <a:extLst>
                    <a:ext uri="{9D8B030D-6E8A-4147-A177-3AD203B41FA5}">
                      <a16:colId xmlns:a16="http://schemas.microsoft.com/office/drawing/2014/main" val="1221844201"/>
                    </a:ext>
                  </a:extLst>
                </a:gridCol>
                <a:gridCol w="131903">
                  <a:extLst>
                    <a:ext uri="{9D8B030D-6E8A-4147-A177-3AD203B41FA5}">
                      <a16:colId xmlns:a16="http://schemas.microsoft.com/office/drawing/2014/main" val="3533414358"/>
                    </a:ext>
                  </a:extLst>
                </a:gridCol>
                <a:gridCol w="131903">
                  <a:extLst>
                    <a:ext uri="{9D8B030D-6E8A-4147-A177-3AD203B41FA5}">
                      <a16:colId xmlns:a16="http://schemas.microsoft.com/office/drawing/2014/main" val="2081267153"/>
                    </a:ext>
                  </a:extLst>
                </a:gridCol>
                <a:gridCol w="131903">
                  <a:extLst>
                    <a:ext uri="{9D8B030D-6E8A-4147-A177-3AD203B41FA5}">
                      <a16:colId xmlns:a16="http://schemas.microsoft.com/office/drawing/2014/main" val="3654990102"/>
                    </a:ext>
                  </a:extLst>
                </a:gridCol>
                <a:gridCol w="131903">
                  <a:extLst>
                    <a:ext uri="{9D8B030D-6E8A-4147-A177-3AD203B41FA5}">
                      <a16:colId xmlns:a16="http://schemas.microsoft.com/office/drawing/2014/main" val="1063080580"/>
                    </a:ext>
                  </a:extLst>
                </a:gridCol>
                <a:gridCol w="131903">
                  <a:extLst>
                    <a:ext uri="{9D8B030D-6E8A-4147-A177-3AD203B41FA5}">
                      <a16:colId xmlns:a16="http://schemas.microsoft.com/office/drawing/2014/main" val="3535761366"/>
                    </a:ext>
                  </a:extLst>
                </a:gridCol>
                <a:gridCol w="131903">
                  <a:extLst>
                    <a:ext uri="{9D8B030D-6E8A-4147-A177-3AD203B41FA5}">
                      <a16:colId xmlns:a16="http://schemas.microsoft.com/office/drawing/2014/main" val="2898041564"/>
                    </a:ext>
                  </a:extLst>
                </a:gridCol>
                <a:gridCol w="131903">
                  <a:extLst>
                    <a:ext uri="{9D8B030D-6E8A-4147-A177-3AD203B41FA5}">
                      <a16:colId xmlns:a16="http://schemas.microsoft.com/office/drawing/2014/main" val="3422558763"/>
                    </a:ext>
                  </a:extLst>
                </a:gridCol>
                <a:gridCol w="131903">
                  <a:extLst>
                    <a:ext uri="{9D8B030D-6E8A-4147-A177-3AD203B41FA5}">
                      <a16:colId xmlns:a16="http://schemas.microsoft.com/office/drawing/2014/main" val="370642511"/>
                    </a:ext>
                  </a:extLst>
                </a:gridCol>
                <a:gridCol w="131903">
                  <a:extLst>
                    <a:ext uri="{9D8B030D-6E8A-4147-A177-3AD203B41FA5}">
                      <a16:colId xmlns:a16="http://schemas.microsoft.com/office/drawing/2014/main" val="3306722716"/>
                    </a:ext>
                  </a:extLst>
                </a:gridCol>
                <a:gridCol w="131903">
                  <a:extLst>
                    <a:ext uri="{9D8B030D-6E8A-4147-A177-3AD203B41FA5}">
                      <a16:colId xmlns:a16="http://schemas.microsoft.com/office/drawing/2014/main" val="760720262"/>
                    </a:ext>
                  </a:extLst>
                </a:gridCol>
                <a:gridCol w="131903">
                  <a:extLst>
                    <a:ext uri="{9D8B030D-6E8A-4147-A177-3AD203B41FA5}">
                      <a16:colId xmlns:a16="http://schemas.microsoft.com/office/drawing/2014/main" val="3038663381"/>
                    </a:ext>
                  </a:extLst>
                </a:gridCol>
                <a:gridCol w="131903">
                  <a:extLst>
                    <a:ext uri="{9D8B030D-6E8A-4147-A177-3AD203B41FA5}">
                      <a16:colId xmlns:a16="http://schemas.microsoft.com/office/drawing/2014/main" val="1263562284"/>
                    </a:ext>
                  </a:extLst>
                </a:gridCol>
                <a:gridCol w="131903">
                  <a:extLst>
                    <a:ext uri="{9D8B030D-6E8A-4147-A177-3AD203B41FA5}">
                      <a16:colId xmlns:a16="http://schemas.microsoft.com/office/drawing/2014/main" val="1499903536"/>
                    </a:ext>
                  </a:extLst>
                </a:gridCol>
                <a:gridCol w="131903">
                  <a:extLst>
                    <a:ext uri="{9D8B030D-6E8A-4147-A177-3AD203B41FA5}">
                      <a16:colId xmlns:a16="http://schemas.microsoft.com/office/drawing/2014/main" val="3547836391"/>
                    </a:ext>
                  </a:extLst>
                </a:gridCol>
                <a:gridCol w="131903">
                  <a:extLst>
                    <a:ext uri="{9D8B030D-6E8A-4147-A177-3AD203B41FA5}">
                      <a16:colId xmlns:a16="http://schemas.microsoft.com/office/drawing/2014/main" val="560366693"/>
                    </a:ext>
                  </a:extLst>
                </a:gridCol>
                <a:gridCol w="131903">
                  <a:extLst>
                    <a:ext uri="{9D8B030D-6E8A-4147-A177-3AD203B41FA5}">
                      <a16:colId xmlns:a16="http://schemas.microsoft.com/office/drawing/2014/main" val="1426089609"/>
                    </a:ext>
                  </a:extLst>
                </a:gridCol>
                <a:gridCol w="131903">
                  <a:extLst>
                    <a:ext uri="{9D8B030D-6E8A-4147-A177-3AD203B41FA5}">
                      <a16:colId xmlns:a16="http://schemas.microsoft.com/office/drawing/2014/main" val="1888464206"/>
                    </a:ext>
                  </a:extLst>
                </a:gridCol>
                <a:gridCol w="131903">
                  <a:extLst>
                    <a:ext uri="{9D8B030D-6E8A-4147-A177-3AD203B41FA5}">
                      <a16:colId xmlns:a16="http://schemas.microsoft.com/office/drawing/2014/main" val="1111038381"/>
                    </a:ext>
                  </a:extLst>
                </a:gridCol>
                <a:gridCol w="131903">
                  <a:extLst>
                    <a:ext uri="{9D8B030D-6E8A-4147-A177-3AD203B41FA5}">
                      <a16:colId xmlns:a16="http://schemas.microsoft.com/office/drawing/2014/main" val="4140124188"/>
                    </a:ext>
                  </a:extLst>
                </a:gridCol>
                <a:gridCol w="131903">
                  <a:extLst>
                    <a:ext uri="{9D8B030D-6E8A-4147-A177-3AD203B41FA5}">
                      <a16:colId xmlns:a16="http://schemas.microsoft.com/office/drawing/2014/main" val="1456624468"/>
                    </a:ext>
                  </a:extLst>
                </a:gridCol>
                <a:gridCol w="131903">
                  <a:extLst>
                    <a:ext uri="{9D8B030D-6E8A-4147-A177-3AD203B41FA5}">
                      <a16:colId xmlns:a16="http://schemas.microsoft.com/office/drawing/2014/main" val="2570521104"/>
                    </a:ext>
                  </a:extLst>
                </a:gridCol>
                <a:gridCol w="131903">
                  <a:extLst>
                    <a:ext uri="{9D8B030D-6E8A-4147-A177-3AD203B41FA5}">
                      <a16:colId xmlns:a16="http://schemas.microsoft.com/office/drawing/2014/main" val="3541499283"/>
                    </a:ext>
                  </a:extLst>
                </a:gridCol>
                <a:gridCol w="131903">
                  <a:extLst>
                    <a:ext uri="{9D8B030D-6E8A-4147-A177-3AD203B41FA5}">
                      <a16:colId xmlns:a16="http://schemas.microsoft.com/office/drawing/2014/main" val="536316241"/>
                    </a:ext>
                  </a:extLst>
                </a:gridCol>
                <a:gridCol w="131903">
                  <a:extLst>
                    <a:ext uri="{9D8B030D-6E8A-4147-A177-3AD203B41FA5}">
                      <a16:colId xmlns:a16="http://schemas.microsoft.com/office/drawing/2014/main" val="1025493265"/>
                    </a:ext>
                  </a:extLst>
                </a:gridCol>
                <a:gridCol w="131903">
                  <a:extLst>
                    <a:ext uri="{9D8B030D-6E8A-4147-A177-3AD203B41FA5}">
                      <a16:colId xmlns:a16="http://schemas.microsoft.com/office/drawing/2014/main" val="1869793299"/>
                    </a:ext>
                  </a:extLst>
                </a:gridCol>
                <a:gridCol w="131903">
                  <a:extLst>
                    <a:ext uri="{9D8B030D-6E8A-4147-A177-3AD203B41FA5}">
                      <a16:colId xmlns:a16="http://schemas.microsoft.com/office/drawing/2014/main" val="1993676814"/>
                    </a:ext>
                  </a:extLst>
                </a:gridCol>
                <a:gridCol w="131903">
                  <a:extLst>
                    <a:ext uri="{9D8B030D-6E8A-4147-A177-3AD203B41FA5}">
                      <a16:colId xmlns:a16="http://schemas.microsoft.com/office/drawing/2014/main" val="3920324492"/>
                    </a:ext>
                  </a:extLst>
                </a:gridCol>
                <a:gridCol w="131903">
                  <a:extLst>
                    <a:ext uri="{9D8B030D-6E8A-4147-A177-3AD203B41FA5}">
                      <a16:colId xmlns:a16="http://schemas.microsoft.com/office/drawing/2014/main" val="3636062475"/>
                    </a:ext>
                  </a:extLst>
                </a:gridCol>
                <a:gridCol w="131903">
                  <a:extLst>
                    <a:ext uri="{9D8B030D-6E8A-4147-A177-3AD203B41FA5}">
                      <a16:colId xmlns:a16="http://schemas.microsoft.com/office/drawing/2014/main" val="3165327794"/>
                    </a:ext>
                  </a:extLst>
                </a:gridCol>
                <a:gridCol w="131903">
                  <a:extLst>
                    <a:ext uri="{9D8B030D-6E8A-4147-A177-3AD203B41FA5}">
                      <a16:colId xmlns:a16="http://schemas.microsoft.com/office/drawing/2014/main" val="2212302961"/>
                    </a:ext>
                  </a:extLst>
                </a:gridCol>
                <a:gridCol w="131903">
                  <a:extLst>
                    <a:ext uri="{9D8B030D-6E8A-4147-A177-3AD203B41FA5}">
                      <a16:colId xmlns:a16="http://schemas.microsoft.com/office/drawing/2014/main" val="3266415042"/>
                    </a:ext>
                  </a:extLst>
                </a:gridCol>
                <a:gridCol w="131903">
                  <a:extLst>
                    <a:ext uri="{9D8B030D-6E8A-4147-A177-3AD203B41FA5}">
                      <a16:colId xmlns:a16="http://schemas.microsoft.com/office/drawing/2014/main" val="2013373606"/>
                    </a:ext>
                  </a:extLst>
                </a:gridCol>
                <a:gridCol w="131903">
                  <a:extLst>
                    <a:ext uri="{9D8B030D-6E8A-4147-A177-3AD203B41FA5}">
                      <a16:colId xmlns:a16="http://schemas.microsoft.com/office/drawing/2014/main" val="3305492123"/>
                    </a:ext>
                  </a:extLst>
                </a:gridCol>
                <a:gridCol w="131903">
                  <a:extLst>
                    <a:ext uri="{9D8B030D-6E8A-4147-A177-3AD203B41FA5}">
                      <a16:colId xmlns:a16="http://schemas.microsoft.com/office/drawing/2014/main" val="1872800575"/>
                    </a:ext>
                  </a:extLst>
                </a:gridCol>
                <a:gridCol w="131903">
                  <a:extLst>
                    <a:ext uri="{9D8B030D-6E8A-4147-A177-3AD203B41FA5}">
                      <a16:colId xmlns:a16="http://schemas.microsoft.com/office/drawing/2014/main" val="2966757976"/>
                    </a:ext>
                  </a:extLst>
                </a:gridCol>
              </a:tblGrid>
              <a:tr h="133102">
                <a:tc>
                  <a:txBody>
                    <a:bodyPr/>
                    <a:lstStyle/>
                    <a:p>
                      <a:pPr algn="l" fontAlgn="b"/>
                      <a:endParaRPr lang="it-IT" sz="700" b="0" i="0" u="none" strike="noStrike">
                        <a:solidFill>
                          <a:srgbClr val="000000"/>
                        </a:solidFill>
                        <a:effectLst/>
                        <a:latin typeface="Calibri" panose="020F0502020204030204" pitchFamily="34" charset="0"/>
                      </a:endParaRPr>
                    </a:p>
                  </a:txBody>
                  <a:tcPr marL="3506" marR="3506" marT="350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it-IT" sz="700" b="0" i="0" u="none" strike="noStrike">
                          <a:solidFill>
                            <a:srgbClr val="000000"/>
                          </a:solidFill>
                          <a:effectLst/>
                          <a:latin typeface="Calibri" panose="020F0502020204030204" pitchFamily="34" charset="0"/>
                        </a:rPr>
                        <a:t>24</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2">
                  <a:txBody>
                    <a:bodyPr/>
                    <a:lstStyle/>
                    <a:p>
                      <a:pPr algn="ctr" fontAlgn="b"/>
                      <a:r>
                        <a:rPr lang="it-IT" sz="700" b="0" i="0" u="none" strike="noStrike">
                          <a:solidFill>
                            <a:srgbClr val="000000"/>
                          </a:solidFill>
                          <a:effectLst/>
                          <a:latin typeface="Calibri" panose="020F0502020204030204" pitchFamily="34" charset="0"/>
                        </a:rPr>
                        <a:t>2025</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gridSpan="12">
                  <a:txBody>
                    <a:bodyPr/>
                    <a:lstStyle/>
                    <a:p>
                      <a:pPr algn="ctr" fontAlgn="b"/>
                      <a:r>
                        <a:rPr lang="it-IT" sz="700" b="0" i="0" u="none" strike="noStrike">
                          <a:solidFill>
                            <a:srgbClr val="000000"/>
                          </a:solidFill>
                          <a:effectLst/>
                          <a:latin typeface="Calibri" panose="020F0502020204030204" pitchFamily="34" charset="0"/>
                        </a:rPr>
                        <a:t>2026</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gridSpan="12">
                  <a:txBody>
                    <a:bodyPr/>
                    <a:lstStyle/>
                    <a:p>
                      <a:pPr algn="ctr" fontAlgn="b"/>
                      <a:r>
                        <a:rPr lang="it-IT" sz="700" b="0" i="0" u="none" strike="noStrike">
                          <a:solidFill>
                            <a:srgbClr val="000000"/>
                          </a:solidFill>
                          <a:effectLst/>
                          <a:latin typeface="Calibri" panose="020F0502020204030204" pitchFamily="34" charset="0"/>
                        </a:rPr>
                        <a:t>2027</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gridSpan="12">
                  <a:txBody>
                    <a:bodyPr/>
                    <a:lstStyle/>
                    <a:p>
                      <a:pPr algn="ctr" fontAlgn="b"/>
                      <a:r>
                        <a:rPr lang="it-IT" sz="700" b="0" i="0" u="none" strike="noStrike">
                          <a:solidFill>
                            <a:srgbClr val="000000"/>
                          </a:solidFill>
                          <a:effectLst/>
                          <a:latin typeface="Calibri" panose="020F0502020204030204" pitchFamily="34" charset="0"/>
                        </a:rPr>
                        <a:t>2028</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gridSpan="12">
                  <a:txBody>
                    <a:bodyPr/>
                    <a:lstStyle/>
                    <a:p>
                      <a:pPr algn="ctr" fontAlgn="b"/>
                      <a:r>
                        <a:rPr lang="it-IT" sz="700" b="0" i="0" u="none" strike="noStrike">
                          <a:solidFill>
                            <a:srgbClr val="000000"/>
                          </a:solidFill>
                          <a:effectLst/>
                          <a:latin typeface="Calibri" panose="020F0502020204030204" pitchFamily="34" charset="0"/>
                        </a:rPr>
                        <a:t>2029</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4055370736"/>
                  </a:ext>
                </a:extLst>
              </a:tr>
              <a:tr h="133102">
                <a:tc>
                  <a:txBody>
                    <a:bodyPr/>
                    <a:lstStyle/>
                    <a:p>
                      <a:pPr algn="ctr" fontAlgn="b"/>
                      <a:r>
                        <a:rPr lang="it-IT" sz="700" b="0" i="0" u="none" strike="noStrike">
                          <a:solidFill>
                            <a:srgbClr val="000000"/>
                          </a:solidFill>
                          <a:effectLst/>
                          <a:latin typeface="Calibri" panose="020F0502020204030204" pitchFamily="34" charset="0"/>
                        </a:rPr>
                        <a:t>Nome Bacino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12</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2</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3</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4</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5</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6</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7</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8</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9</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10</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11</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12</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2</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3</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4</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5</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6</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7</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8</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9</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10</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11</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12</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2</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3</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4</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5</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6</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7</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dirty="0">
                          <a:solidFill>
                            <a:srgbClr val="000000"/>
                          </a:solidFill>
                          <a:effectLst/>
                          <a:latin typeface="Calibri" panose="020F0502020204030204" pitchFamily="34" charset="0"/>
                        </a:rPr>
                        <a:t>8</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9</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10</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11</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12</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2</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3</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4</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5</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6</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7</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8</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9</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10</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11</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12</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2</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3</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4</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5</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6</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7</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8</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9</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10</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11</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12</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0986455"/>
                  </a:ext>
                </a:extLst>
              </a:tr>
              <a:tr h="135535">
                <a:tc>
                  <a:txBody>
                    <a:bodyPr/>
                    <a:lstStyle/>
                    <a:p>
                      <a:pPr algn="l" fontAlgn="b"/>
                      <a:r>
                        <a:rPr lang="it-IT" sz="700" b="0" i="0" u="none" strike="noStrike">
                          <a:solidFill>
                            <a:srgbClr val="000000"/>
                          </a:solidFill>
                          <a:effectLst/>
                          <a:latin typeface="Calibri" panose="020F0502020204030204" pitchFamily="34" charset="0"/>
                        </a:rPr>
                        <a:t>Costa Volpino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79981874"/>
                  </a:ext>
                </a:extLst>
              </a:tr>
              <a:tr h="135535">
                <a:tc>
                  <a:txBody>
                    <a:bodyPr/>
                    <a:lstStyle/>
                    <a:p>
                      <a:pPr algn="l" fontAlgn="b"/>
                      <a:r>
                        <a:rPr lang="it-IT" sz="700" b="0" i="0" u="none" strike="noStrike">
                          <a:solidFill>
                            <a:srgbClr val="000000"/>
                          </a:solidFill>
                          <a:effectLst/>
                          <a:latin typeface="Calibri" panose="020F0502020204030204" pitchFamily="34" charset="0"/>
                        </a:rPr>
                        <a:t>Brembate</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33289087"/>
                  </a:ext>
                </a:extLst>
              </a:tr>
              <a:tr h="135535">
                <a:tc>
                  <a:txBody>
                    <a:bodyPr/>
                    <a:lstStyle/>
                    <a:p>
                      <a:pPr algn="l" fontAlgn="b"/>
                      <a:r>
                        <a:rPr lang="it-IT" sz="700" b="0" i="0" u="none" strike="noStrike" dirty="0">
                          <a:solidFill>
                            <a:srgbClr val="000000"/>
                          </a:solidFill>
                          <a:effectLst/>
                          <a:latin typeface="Calibri" panose="020F0502020204030204" pitchFamily="34" charset="0"/>
                        </a:rPr>
                        <a:t>Cologno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1564977"/>
                  </a:ext>
                </a:extLst>
              </a:tr>
              <a:tr h="135535">
                <a:tc>
                  <a:txBody>
                    <a:bodyPr/>
                    <a:lstStyle/>
                    <a:p>
                      <a:pPr algn="l" fontAlgn="b"/>
                      <a:r>
                        <a:rPr lang="it-IT" sz="700" b="0" i="0" u="none" strike="noStrike">
                          <a:solidFill>
                            <a:srgbClr val="000000"/>
                          </a:solidFill>
                          <a:effectLst/>
                          <a:latin typeface="Calibri" panose="020F0502020204030204" pitchFamily="34" charset="0"/>
                        </a:rPr>
                        <a:t>Lurano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5467039"/>
                  </a:ext>
                </a:extLst>
              </a:tr>
              <a:tr h="135535">
                <a:tc>
                  <a:txBody>
                    <a:bodyPr/>
                    <a:lstStyle/>
                    <a:p>
                      <a:pPr algn="l" fontAlgn="b"/>
                      <a:r>
                        <a:rPr lang="it-IT" sz="700" b="0" i="0" u="none" strike="noStrike">
                          <a:solidFill>
                            <a:srgbClr val="000000"/>
                          </a:solidFill>
                          <a:effectLst/>
                          <a:latin typeface="Calibri" panose="020F0502020204030204" pitchFamily="34" charset="0"/>
                        </a:rPr>
                        <a:t>Trescore</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90513108"/>
                  </a:ext>
                </a:extLst>
              </a:tr>
              <a:tr h="135535">
                <a:tc>
                  <a:txBody>
                    <a:bodyPr/>
                    <a:lstStyle/>
                    <a:p>
                      <a:pPr algn="l" fontAlgn="b"/>
                      <a:r>
                        <a:rPr lang="it-IT" sz="700" b="0" i="0" u="none" strike="noStrike">
                          <a:solidFill>
                            <a:srgbClr val="000000"/>
                          </a:solidFill>
                          <a:effectLst/>
                          <a:latin typeface="Calibri" panose="020F0502020204030204" pitchFamily="34" charset="0"/>
                        </a:rPr>
                        <a:t>Calcio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86073952"/>
                  </a:ext>
                </a:extLst>
              </a:tr>
              <a:tr h="135535">
                <a:tc>
                  <a:txBody>
                    <a:bodyPr/>
                    <a:lstStyle/>
                    <a:p>
                      <a:pPr algn="l" fontAlgn="b"/>
                      <a:r>
                        <a:rPr lang="it-IT" sz="700" b="0" i="0" u="none" strike="noStrike">
                          <a:solidFill>
                            <a:srgbClr val="000000"/>
                          </a:solidFill>
                          <a:effectLst/>
                          <a:latin typeface="Calibri" panose="020F0502020204030204" pitchFamily="34" charset="0"/>
                        </a:rPr>
                        <a:t>Cerete</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20781588"/>
                  </a:ext>
                </a:extLst>
              </a:tr>
              <a:tr h="135535">
                <a:tc>
                  <a:txBody>
                    <a:bodyPr/>
                    <a:lstStyle/>
                    <a:p>
                      <a:pPr algn="l" fontAlgn="b"/>
                      <a:r>
                        <a:rPr lang="it-IT" sz="700" b="0" i="0" u="none" strike="noStrike">
                          <a:solidFill>
                            <a:srgbClr val="000000"/>
                          </a:solidFill>
                          <a:effectLst/>
                          <a:latin typeface="Calibri" panose="020F0502020204030204" pitchFamily="34" charset="0"/>
                        </a:rPr>
                        <a:t>Valbrembo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05455103"/>
                  </a:ext>
                </a:extLst>
              </a:tr>
              <a:tr h="135535">
                <a:tc>
                  <a:txBody>
                    <a:bodyPr/>
                    <a:lstStyle/>
                    <a:p>
                      <a:pPr algn="l" fontAlgn="b"/>
                      <a:r>
                        <a:rPr lang="it-IT" sz="700" b="0" i="0" u="none" strike="noStrike">
                          <a:solidFill>
                            <a:srgbClr val="000000"/>
                          </a:solidFill>
                          <a:effectLst/>
                          <a:latin typeface="Calibri" panose="020F0502020204030204" pitchFamily="34" charset="0"/>
                        </a:rPr>
                        <a:t>Bergamo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53976787"/>
                  </a:ext>
                </a:extLst>
              </a:tr>
              <a:tr h="135535">
                <a:tc>
                  <a:txBody>
                    <a:bodyPr/>
                    <a:lstStyle/>
                    <a:p>
                      <a:pPr algn="l" fontAlgn="b"/>
                      <a:r>
                        <a:rPr lang="it-IT" sz="700" b="0" i="0" u="none" strike="noStrike">
                          <a:solidFill>
                            <a:srgbClr val="000000"/>
                          </a:solidFill>
                          <a:effectLst/>
                          <a:latin typeface="Calibri" panose="020F0502020204030204" pitchFamily="34" charset="0"/>
                        </a:rPr>
                        <a:t>Paratico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92503743"/>
                  </a:ext>
                </a:extLst>
              </a:tr>
              <a:tr h="135535">
                <a:tc>
                  <a:txBody>
                    <a:bodyPr/>
                    <a:lstStyle/>
                    <a:p>
                      <a:pPr algn="l" fontAlgn="b"/>
                      <a:r>
                        <a:rPr lang="it-IT" sz="700" b="0" i="0" u="none" strike="noStrike">
                          <a:solidFill>
                            <a:srgbClr val="000000"/>
                          </a:solidFill>
                          <a:effectLst/>
                          <a:latin typeface="Calibri" panose="020F0502020204030204" pitchFamily="34" charset="0"/>
                        </a:rPr>
                        <a:t>Grumello del Monte</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8810019"/>
                  </a:ext>
                </a:extLst>
              </a:tr>
              <a:tr h="135535">
                <a:tc>
                  <a:txBody>
                    <a:bodyPr/>
                    <a:lstStyle/>
                    <a:p>
                      <a:pPr algn="l" fontAlgn="b"/>
                      <a:r>
                        <a:rPr lang="it-IT" sz="700" b="0" i="0" u="none" strike="noStrike">
                          <a:solidFill>
                            <a:srgbClr val="000000"/>
                          </a:solidFill>
                          <a:effectLst/>
                          <a:latin typeface="Calibri" panose="020F0502020204030204" pitchFamily="34" charset="0"/>
                        </a:rPr>
                        <a:t>Casnigo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61317741"/>
                  </a:ext>
                </a:extLst>
              </a:tr>
              <a:tr h="135535">
                <a:tc>
                  <a:txBody>
                    <a:bodyPr/>
                    <a:lstStyle/>
                    <a:p>
                      <a:pPr algn="l" fontAlgn="b"/>
                      <a:r>
                        <a:rPr lang="it-IT" sz="700" b="0" i="0" u="none" strike="noStrike">
                          <a:solidFill>
                            <a:srgbClr val="000000"/>
                          </a:solidFill>
                          <a:effectLst/>
                          <a:latin typeface="Calibri" panose="020F0502020204030204" pitchFamily="34" charset="0"/>
                        </a:rPr>
                        <a:t>Ranica</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sng"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sng"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sng"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80671931"/>
                  </a:ext>
                </a:extLst>
              </a:tr>
              <a:tr h="135535">
                <a:tc>
                  <a:txBody>
                    <a:bodyPr/>
                    <a:lstStyle/>
                    <a:p>
                      <a:pPr algn="l" fontAlgn="b"/>
                      <a:r>
                        <a:rPr lang="it-IT" sz="700" b="0" i="0" u="none" strike="noStrike">
                          <a:solidFill>
                            <a:srgbClr val="000000"/>
                          </a:solidFill>
                          <a:effectLst/>
                          <a:latin typeface="Calibri" panose="020F0502020204030204" pitchFamily="34" charset="0"/>
                        </a:rPr>
                        <a:t>Palosco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28869440"/>
                  </a:ext>
                </a:extLst>
              </a:tr>
              <a:tr h="135535">
                <a:tc>
                  <a:txBody>
                    <a:bodyPr/>
                    <a:lstStyle/>
                    <a:p>
                      <a:pPr algn="l" fontAlgn="b"/>
                      <a:r>
                        <a:rPr lang="it-IT" sz="700" b="0" i="0" u="none" strike="noStrike">
                          <a:solidFill>
                            <a:srgbClr val="000000"/>
                          </a:solidFill>
                          <a:effectLst/>
                          <a:latin typeface="Calibri" panose="020F0502020204030204" pitchFamily="34" charset="0"/>
                        </a:rPr>
                        <a:t>Bolgare</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2168472"/>
                  </a:ext>
                </a:extLst>
              </a:tr>
              <a:tr h="135535">
                <a:tc>
                  <a:txBody>
                    <a:bodyPr/>
                    <a:lstStyle/>
                    <a:p>
                      <a:pPr algn="l" fontAlgn="b"/>
                      <a:r>
                        <a:rPr lang="it-IT" sz="700" b="0" i="0" u="none" strike="noStrike">
                          <a:solidFill>
                            <a:srgbClr val="000000"/>
                          </a:solidFill>
                          <a:effectLst/>
                          <a:latin typeface="Calibri" panose="020F0502020204030204" pitchFamily="34" charset="0"/>
                        </a:rPr>
                        <a:t>Songavazzo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5326132"/>
                  </a:ext>
                </a:extLst>
              </a:tr>
              <a:tr h="135535">
                <a:tc>
                  <a:txBody>
                    <a:bodyPr/>
                    <a:lstStyle/>
                    <a:p>
                      <a:pPr algn="l" fontAlgn="b"/>
                      <a:r>
                        <a:rPr lang="it-IT" sz="700" b="0" i="0" u="none" strike="noStrike">
                          <a:solidFill>
                            <a:srgbClr val="000000"/>
                          </a:solidFill>
                          <a:effectLst/>
                          <a:latin typeface="Calibri" panose="020F0502020204030204" pitchFamily="34" charset="0"/>
                        </a:rPr>
                        <a:t>Calcinate</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0054130"/>
                  </a:ext>
                </a:extLst>
              </a:tr>
              <a:tr h="135535">
                <a:tc>
                  <a:txBody>
                    <a:bodyPr/>
                    <a:lstStyle/>
                    <a:p>
                      <a:pPr algn="l" fontAlgn="b"/>
                      <a:r>
                        <a:rPr lang="it-IT" sz="700" b="0" i="0" u="none" strike="noStrike">
                          <a:solidFill>
                            <a:srgbClr val="000000"/>
                          </a:solidFill>
                          <a:effectLst/>
                          <a:latin typeface="Calibri" panose="020F0502020204030204" pitchFamily="34" charset="0"/>
                        </a:rPr>
                        <a:t>Villa d'Ogna</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29304537"/>
                  </a:ext>
                </a:extLst>
              </a:tr>
              <a:tr h="135535">
                <a:tc>
                  <a:txBody>
                    <a:bodyPr/>
                    <a:lstStyle/>
                    <a:p>
                      <a:pPr algn="l" fontAlgn="b"/>
                      <a:r>
                        <a:rPr lang="it-IT" sz="700" b="0" i="0" u="none" strike="noStrike">
                          <a:solidFill>
                            <a:srgbClr val="000000"/>
                          </a:solidFill>
                          <a:effectLst/>
                          <a:latin typeface="Calibri" panose="020F0502020204030204" pitchFamily="34" charset="0"/>
                        </a:rPr>
                        <a:t>Telgate</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01383650"/>
                  </a:ext>
                </a:extLst>
              </a:tr>
              <a:tr h="135535">
                <a:tc>
                  <a:txBody>
                    <a:bodyPr/>
                    <a:lstStyle/>
                    <a:p>
                      <a:pPr algn="l" fontAlgn="b"/>
                      <a:r>
                        <a:rPr lang="it-IT" sz="700" b="0" i="0" u="none" strike="noStrike">
                          <a:solidFill>
                            <a:srgbClr val="000000"/>
                          </a:solidFill>
                          <a:effectLst/>
                          <a:latin typeface="Calibri" panose="020F0502020204030204" pitchFamily="34" charset="0"/>
                        </a:rPr>
                        <a:t>Gorlago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26357427"/>
                  </a:ext>
                </a:extLst>
              </a:tr>
              <a:tr h="135535">
                <a:tc>
                  <a:txBody>
                    <a:bodyPr/>
                    <a:lstStyle/>
                    <a:p>
                      <a:pPr algn="l" fontAlgn="b"/>
                      <a:r>
                        <a:rPr lang="it-IT" sz="700" b="0" i="0" u="none" strike="noStrike">
                          <a:solidFill>
                            <a:srgbClr val="000000"/>
                          </a:solidFill>
                          <a:effectLst/>
                          <a:latin typeface="Calibri" panose="020F0502020204030204" pitchFamily="34" charset="0"/>
                        </a:rPr>
                        <a:t>Cisano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03794074"/>
                  </a:ext>
                </a:extLst>
              </a:tr>
              <a:tr h="135535">
                <a:tc>
                  <a:txBody>
                    <a:bodyPr/>
                    <a:lstStyle/>
                    <a:p>
                      <a:pPr algn="l" fontAlgn="b"/>
                      <a:r>
                        <a:rPr lang="it-IT" sz="700" b="0" i="0" u="none" strike="noStrike">
                          <a:solidFill>
                            <a:srgbClr val="000000"/>
                          </a:solidFill>
                          <a:effectLst/>
                          <a:latin typeface="Calibri" panose="020F0502020204030204" pitchFamily="34" charset="0"/>
                        </a:rPr>
                        <a:t>Ghisalba</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63404756"/>
                  </a:ext>
                </a:extLst>
              </a:tr>
              <a:tr h="135535">
                <a:tc>
                  <a:txBody>
                    <a:bodyPr/>
                    <a:lstStyle/>
                    <a:p>
                      <a:pPr algn="l" fontAlgn="b"/>
                      <a:r>
                        <a:rPr lang="it-IT" sz="700" b="0" i="0" u="none" strike="noStrike">
                          <a:solidFill>
                            <a:srgbClr val="000000"/>
                          </a:solidFill>
                          <a:effectLst/>
                          <a:latin typeface="Calibri" panose="020F0502020204030204" pitchFamily="34" charset="0"/>
                        </a:rPr>
                        <a:t>Fino del Monte</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74734027"/>
                  </a:ext>
                </a:extLst>
              </a:tr>
              <a:tr h="135535">
                <a:tc>
                  <a:txBody>
                    <a:bodyPr/>
                    <a:lstStyle/>
                    <a:p>
                      <a:pPr algn="l" fontAlgn="b"/>
                      <a:r>
                        <a:rPr lang="it-IT" sz="700" b="0" i="0" u="none" strike="noStrike">
                          <a:solidFill>
                            <a:srgbClr val="000000"/>
                          </a:solidFill>
                          <a:effectLst/>
                          <a:latin typeface="Calibri" panose="020F0502020204030204" pitchFamily="34" charset="0"/>
                        </a:rPr>
                        <a:t>Zogno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34024869"/>
                  </a:ext>
                </a:extLst>
              </a:tr>
              <a:tr h="135535">
                <a:tc>
                  <a:txBody>
                    <a:bodyPr/>
                    <a:lstStyle/>
                    <a:p>
                      <a:pPr algn="l" fontAlgn="b"/>
                      <a:r>
                        <a:rPr lang="it-IT" sz="700" b="0" i="0" u="none" strike="noStrike">
                          <a:solidFill>
                            <a:srgbClr val="000000"/>
                          </a:solidFill>
                          <a:effectLst/>
                          <a:latin typeface="Calibri" panose="020F0502020204030204" pitchFamily="34" charset="0"/>
                        </a:rPr>
                        <a:t>Boltiere</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63430843"/>
                  </a:ext>
                </a:extLst>
              </a:tr>
              <a:tr h="135535">
                <a:tc>
                  <a:txBody>
                    <a:bodyPr/>
                    <a:lstStyle/>
                    <a:p>
                      <a:pPr algn="l" fontAlgn="b"/>
                      <a:r>
                        <a:rPr lang="it-IT" sz="700" b="0" i="0" u="none" strike="noStrike">
                          <a:solidFill>
                            <a:srgbClr val="000000"/>
                          </a:solidFill>
                          <a:effectLst/>
                          <a:latin typeface="Calibri" panose="020F0502020204030204" pitchFamily="34" charset="0"/>
                        </a:rPr>
                        <a:t>Ponte Nossa</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6410782"/>
                  </a:ext>
                </a:extLst>
              </a:tr>
              <a:tr h="135535">
                <a:tc>
                  <a:txBody>
                    <a:bodyPr/>
                    <a:lstStyle/>
                    <a:p>
                      <a:pPr algn="l" fontAlgn="b"/>
                      <a:r>
                        <a:rPr lang="it-IT" sz="700" b="0" i="0" u="none" strike="noStrike">
                          <a:solidFill>
                            <a:srgbClr val="000000"/>
                          </a:solidFill>
                          <a:effectLst/>
                          <a:latin typeface="Calibri" panose="020F0502020204030204" pitchFamily="34" charset="0"/>
                        </a:rPr>
                        <a:t>Covo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48327394"/>
                  </a:ext>
                </a:extLst>
              </a:tr>
              <a:tr h="135535">
                <a:tc>
                  <a:txBody>
                    <a:bodyPr/>
                    <a:lstStyle/>
                    <a:p>
                      <a:pPr algn="l" fontAlgn="b"/>
                      <a:r>
                        <a:rPr lang="it-IT" sz="700" b="0" i="0" u="none" strike="noStrike">
                          <a:solidFill>
                            <a:srgbClr val="000000"/>
                          </a:solidFill>
                          <a:effectLst/>
                          <a:latin typeface="Calibri" panose="020F0502020204030204" pitchFamily="34" charset="0"/>
                        </a:rPr>
                        <a:t>Chiuduno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68482019"/>
                  </a:ext>
                </a:extLst>
              </a:tr>
              <a:tr h="135535">
                <a:tc>
                  <a:txBody>
                    <a:bodyPr/>
                    <a:lstStyle/>
                    <a:p>
                      <a:pPr algn="l" fontAlgn="b"/>
                      <a:r>
                        <a:rPr lang="it-IT" sz="700" b="0" i="0" u="none" strike="noStrike">
                          <a:solidFill>
                            <a:srgbClr val="000000"/>
                          </a:solidFill>
                          <a:effectLst/>
                          <a:latin typeface="Calibri" panose="020F0502020204030204" pitchFamily="34" charset="0"/>
                        </a:rPr>
                        <a:t>Fontanella</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8655167"/>
                  </a:ext>
                </a:extLst>
              </a:tr>
              <a:tr h="135535">
                <a:tc>
                  <a:txBody>
                    <a:bodyPr/>
                    <a:lstStyle/>
                    <a:p>
                      <a:pPr algn="l" fontAlgn="b"/>
                      <a:r>
                        <a:rPr lang="it-IT" sz="700" b="0" i="0" u="none" strike="noStrike">
                          <a:solidFill>
                            <a:srgbClr val="000000"/>
                          </a:solidFill>
                          <a:effectLst/>
                          <a:latin typeface="Calibri" panose="020F0502020204030204" pitchFamily="34" charset="0"/>
                        </a:rPr>
                        <a:t>Cortenuova</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72147745"/>
                  </a:ext>
                </a:extLst>
              </a:tr>
            </a:tbl>
          </a:graphicData>
        </a:graphic>
      </p:graphicFrame>
      <p:sp>
        <p:nvSpPr>
          <p:cNvPr id="9" name="CasellaDiTesto 8">
            <a:extLst>
              <a:ext uri="{FF2B5EF4-FFF2-40B4-BE49-F238E27FC236}">
                <a16:creationId xmlns:a16="http://schemas.microsoft.com/office/drawing/2014/main" id="{50D82E18-D9C4-4DE8-9F9E-DBBCCA4F808B}"/>
              </a:ext>
            </a:extLst>
          </p:cNvPr>
          <p:cNvSpPr txBox="1"/>
          <p:nvPr/>
        </p:nvSpPr>
        <p:spPr>
          <a:xfrm>
            <a:off x="1187624" y="6022022"/>
            <a:ext cx="7310315" cy="338554"/>
          </a:xfrm>
          <a:prstGeom prst="rect">
            <a:avLst/>
          </a:prstGeom>
          <a:noFill/>
        </p:spPr>
        <p:txBody>
          <a:bodyPr wrap="square">
            <a:spAutoFit/>
          </a:bodyPr>
          <a:lstStyle/>
          <a:p>
            <a:pPr algn="just"/>
            <a:r>
              <a:rPr lang="it-IT" sz="1600" dirty="0">
                <a:latin typeface="Calibri" panose="020F0502020204030204" pitchFamily="34" charset="0"/>
                <a:cs typeface="Times New Roman" panose="02020603050405020304" pitchFamily="18" charset="0"/>
              </a:rPr>
              <a:t>Orizzonte temporale al 2027 per i bacini riferiti ad agglomerati con carico &gt; 2.000 A.E.</a:t>
            </a:r>
          </a:p>
        </p:txBody>
      </p:sp>
      <p:sp>
        <p:nvSpPr>
          <p:cNvPr id="11" name="CasellaDiTesto 10">
            <a:extLst>
              <a:ext uri="{FF2B5EF4-FFF2-40B4-BE49-F238E27FC236}">
                <a16:creationId xmlns:a16="http://schemas.microsoft.com/office/drawing/2014/main" id="{D54D72F9-F77F-4623-8C21-7F50B6F2A18E}"/>
              </a:ext>
            </a:extLst>
          </p:cNvPr>
          <p:cNvSpPr txBox="1"/>
          <p:nvPr/>
        </p:nvSpPr>
        <p:spPr>
          <a:xfrm>
            <a:off x="22862" y="5476097"/>
            <a:ext cx="9026230" cy="461665"/>
          </a:xfrm>
          <a:prstGeom prst="rect">
            <a:avLst/>
          </a:prstGeom>
          <a:noFill/>
        </p:spPr>
        <p:txBody>
          <a:bodyPr wrap="square">
            <a:spAutoFit/>
          </a:bodyPr>
          <a:lstStyle/>
          <a:p>
            <a:pPr algn="just"/>
            <a:r>
              <a:rPr lang="it-IT" sz="1200" dirty="0">
                <a:latin typeface="Calibri" panose="020F0502020204030204" pitchFamily="34" charset="0"/>
                <a:cs typeface="Times New Roman" panose="02020603050405020304" pitchFamily="18" charset="0"/>
              </a:rPr>
              <a:t>Nella tabella è riportata solo la chiusura della fase 5 di scelta degli interventi, la durata della fase è proporzionale al numero dei comuni per ogni bacino.</a:t>
            </a:r>
          </a:p>
        </p:txBody>
      </p:sp>
    </p:spTree>
    <p:extLst>
      <p:ext uri="{BB962C8B-B14F-4D97-AF65-F5344CB8AC3E}">
        <p14:creationId xmlns:p14="http://schemas.microsoft.com/office/powerpoint/2010/main" val="198303628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9218A0E0-C718-635F-F3B8-50D38C1CCB2D}"/>
              </a:ext>
            </a:extLst>
          </p:cNvPr>
          <p:cNvSpPr/>
          <p:nvPr/>
        </p:nvSpPr>
        <p:spPr>
          <a:xfrm>
            <a:off x="21702" y="666701"/>
            <a:ext cx="9144001" cy="338554"/>
          </a:xfrm>
          <a:prstGeom prst="rect">
            <a:avLst/>
          </a:prstGeom>
          <a:noFill/>
        </p:spPr>
        <p:txBody>
          <a:bodyPr wrap="square" lIns="91440" tIns="45720" rIns="91440" bIns="45720">
            <a:spAutoFit/>
          </a:bodyPr>
          <a:lstStyle/>
          <a:p>
            <a:pPr algn="ctr"/>
            <a:r>
              <a:rPr lang="it-IT" sz="1600" b="1" dirty="0">
                <a:ln w="18415" cmpd="sng">
                  <a:noFill/>
                  <a:prstDash val="solid"/>
                </a:ln>
                <a:solidFill>
                  <a:srgbClr val="0070C0"/>
                </a:solidFill>
              </a:rPr>
              <a:t>Tempistiche di chiusura dello studio dei bacini</a:t>
            </a:r>
          </a:p>
        </p:txBody>
      </p:sp>
      <p:graphicFrame>
        <p:nvGraphicFramePr>
          <p:cNvPr id="5" name="Tabella 4">
            <a:extLst>
              <a:ext uri="{FF2B5EF4-FFF2-40B4-BE49-F238E27FC236}">
                <a16:creationId xmlns:a16="http://schemas.microsoft.com/office/drawing/2014/main" id="{A8410079-45FF-4BE0-A99C-8E2D219A242E}"/>
              </a:ext>
            </a:extLst>
          </p:cNvPr>
          <p:cNvGraphicFramePr>
            <a:graphicFrameLocks noGrp="1"/>
          </p:cNvGraphicFramePr>
          <p:nvPr>
            <p:extLst>
              <p:ext uri="{D42A27DB-BD31-4B8C-83A1-F6EECF244321}">
                <p14:modId xmlns:p14="http://schemas.microsoft.com/office/powerpoint/2010/main" val="2036897314"/>
              </p:ext>
            </p:extLst>
          </p:nvPr>
        </p:nvGraphicFramePr>
        <p:xfrm>
          <a:off x="116610" y="1118858"/>
          <a:ext cx="8850976" cy="4332256"/>
        </p:xfrm>
        <a:graphic>
          <a:graphicData uri="http://schemas.openxmlformats.org/drawingml/2006/table">
            <a:tbl>
              <a:tblPr/>
              <a:tblGrid>
                <a:gridCol w="858035">
                  <a:extLst>
                    <a:ext uri="{9D8B030D-6E8A-4147-A177-3AD203B41FA5}">
                      <a16:colId xmlns:a16="http://schemas.microsoft.com/office/drawing/2014/main" val="135605349"/>
                    </a:ext>
                  </a:extLst>
                </a:gridCol>
                <a:gridCol w="138565">
                  <a:extLst>
                    <a:ext uri="{9D8B030D-6E8A-4147-A177-3AD203B41FA5}">
                      <a16:colId xmlns:a16="http://schemas.microsoft.com/office/drawing/2014/main" val="1194118081"/>
                    </a:ext>
                  </a:extLst>
                </a:gridCol>
                <a:gridCol w="131903">
                  <a:extLst>
                    <a:ext uri="{9D8B030D-6E8A-4147-A177-3AD203B41FA5}">
                      <a16:colId xmlns:a16="http://schemas.microsoft.com/office/drawing/2014/main" val="4133514861"/>
                    </a:ext>
                  </a:extLst>
                </a:gridCol>
                <a:gridCol w="131903">
                  <a:extLst>
                    <a:ext uri="{9D8B030D-6E8A-4147-A177-3AD203B41FA5}">
                      <a16:colId xmlns:a16="http://schemas.microsoft.com/office/drawing/2014/main" val="2105990312"/>
                    </a:ext>
                  </a:extLst>
                </a:gridCol>
                <a:gridCol w="131903">
                  <a:extLst>
                    <a:ext uri="{9D8B030D-6E8A-4147-A177-3AD203B41FA5}">
                      <a16:colId xmlns:a16="http://schemas.microsoft.com/office/drawing/2014/main" val="390709837"/>
                    </a:ext>
                  </a:extLst>
                </a:gridCol>
                <a:gridCol w="131903">
                  <a:extLst>
                    <a:ext uri="{9D8B030D-6E8A-4147-A177-3AD203B41FA5}">
                      <a16:colId xmlns:a16="http://schemas.microsoft.com/office/drawing/2014/main" val="2751343721"/>
                    </a:ext>
                  </a:extLst>
                </a:gridCol>
                <a:gridCol w="131903">
                  <a:extLst>
                    <a:ext uri="{9D8B030D-6E8A-4147-A177-3AD203B41FA5}">
                      <a16:colId xmlns:a16="http://schemas.microsoft.com/office/drawing/2014/main" val="386056756"/>
                    </a:ext>
                  </a:extLst>
                </a:gridCol>
                <a:gridCol w="131903">
                  <a:extLst>
                    <a:ext uri="{9D8B030D-6E8A-4147-A177-3AD203B41FA5}">
                      <a16:colId xmlns:a16="http://schemas.microsoft.com/office/drawing/2014/main" val="3445743471"/>
                    </a:ext>
                  </a:extLst>
                </a:gridCol>
                <a:gridCol w="131903">
                  <a:extLst>
                    <a:ext uri="{9D8B030D-6E8A-4147-A177-3AD203B41FA5}">
                      <a16:colId xmlns:a16="http://schemas.microsoft.com/office/drawing/2014/main" val="1106110271"/>
                    </a:ext>
                  </a:extLst>
                </a:gridCol>
                <a:gridCol w="131903">
                  <a:extLst>
                    <a:ext uri="{9D8B030D-6E8A-4147-A177-3AD203B41FA5}">
                      <a16:colId xmlns:a16="http://schemas.microsoft.com/office/drawing/2014/main" val="2456389556"/>
                    </a:ext>
                  </a:extLst>
                </a:gridCol>
                <a:gridCol w="131903">
                  <a:extLst>
                    <a:ext uri="{9D8B030D-6E8A-4147-A177-3AD203B41FA5}">
                      <a16:colId xmlns:a16="http://schemas.microsoft.com/office/drawing/2014/main" val="326703300"/>
                    </a:ext>
                  </a:extLst>
                </a:gridCol>
                <a:gridCol w="131903">
                  <a:extLst>
                    <a:ext uri="{9D8B030D-6E8A-4147-A177-3AD203B41FA5}">
                      <a16:colId xmlns:a16="http://schemas.microsoft.com/office/drawing/2014/main" val="1060863372"/>
                    </a:ext>
                  </a:extLst>
                </a:gridCol>
                <a:gridCol w="131903">
                  <a:extLst>
                    <a:ext uri="{9D8B030D-6E8A-4147-A177-3AD203B41FA5}">
                      <a16:colId xmlns:a16="http://schemas.microsoft.com/office/drawing/2014/main" val="3282690108"/>
                    </a:ext>
                  </a:extLst>
                </a:gridCol>
                <a:gridCol w="131903">
                  <a:extLst>
                    <a:ext uri="{9D8B030D-6E8A-4147-A177-3AD203B41FA5}">
                      <a16:colId xmlns:a16="http://schemas.microsoft.com/office/drawing/2014/main" val="96143256"/>
                    </a:ext>
                  </a:extLst>
                </a:gridCol>
                <a:gridCol w="131903">
                  <a:extLst>
                    <a:ext uri="{9D8B030D-6E8A-4147-A177-3AD203B41FA5}">
                      <a16:colId xmlns:a16="http://schemas.microsoft.com/office/drawing/2014/main" val="2327221769"/>
                    </a:ext>
                  </a:extLst>
                </a:gridCol>
                <a:gridCol w="131903">
                  <a:extLst>
                    <a:ext uri="{9D8B030D-6E8A-4147-A177-3AD203B41FA5}">
                      <a16:colId xmlns:a16="http://schemas.microsoft.com/office/drawing/2014/main" val="2987896108"/>
                    </a:ext>
                  </a:extLst>
                </a:gridCol>
                <a:gridCol w="131903">
                  <a:extLst>
                    <a:ext uri="{9D8B030D-6E8A-4147-A177-3AD203B41FA5}">
                      <a16:colId xmlns:a16="http://schemas.microsoft.com/office/drawing/2014/main" val="4281264380"/>
                    </a:ext>
                  </a:extLst>
                </a:gridCol>
                <a:gridCol w="131903">
                  <a:extLst>
                    <a:ext uri="{9D8B030D-6E8A-4147-A177-3AD203B41FA5}">
                      <a16:colId xmlns:a16="http://schemas.microsoft.com/office/drawing/2014/main" val="173031591"/>
                    </a:ext>
                  </a:extLst>
                </a:gridCol>
                <a:gridCol w="131903">
                  <a:extLst>
                    <a:ext uri="{9D8B030D-6E8A-4147-A177-3AD203B41FA5}">
                      <a16:colId xmlns:a16="http://schemas.microsoft.com/office/drawing/2014/main" val="2727807106"/>
                    </a:ext>
                  </a:extLst>
                </a:gridCol>
                <a:gridCol w="131903">
                  <a:extLst>
                    <a:ext uri="{9D8B030D-6E8A-4147-A177-3AD203B41FA5}">
                      <a16:colId xmlns:a16="http://schemas.microsoft.com/office/drawing/2014/main" val="2013288443"/>
                    </a:ext>
                  </a:extLst>
                </a:gridCol>
                <a:gridCol w="131903">
                  <a:extLst>
                    <a:ext uri="{9D8B030D-6E8A-4147-A177-3AD203B41FA5}">
                      <a16:colId xmlns:a16="http://schemas.microsoft.com/office/drawing/2014/main" val="49979408"/>
                    </a:ext>
                  </a:extLst>
                </a:gridCol>
                <a:gridCol w="131903">
                  <a:extLst>
                    <a:ext uri="{9D8B030D-6E8A-4147-A177-3AD203B41FA5}">
                      <a16:colId xmlns:a16="http://schemas.microsoft.com/office/drawing/2014/main" val="3841298131"/>
                    </a:ext>
                  </a:extLst>
                </a:gridCol>
                <a:gridCol w="131903">
                  <a:extLst>
                    <a:ext uri="{9D8B030D-6E8A-4147-A177-3AD203B41FA5}">
                      <a16:colId xmlns:a16="http://schemas.microsoft.com/office/drawing/2014/main" val="1422177919"/>
                    </a:ext>
                  </a:extLst>
                </a:gridCol>
                <a:gridCol w="131903">
                  <a:extLst>
                    <a:ext uri="{9D8B030D-6E8A-4147-A177-3AD203B41FA5}">
                      <a16:colId xmlns:a16="http://schemas.microsoft.com/office/drawing/2014/main" val="689498785"/>
                    </a:ext>
                  </a:extLst>
                </a:gridCol>
                <a:gridCol w="131903">
                  <a:extLst>
                    <a:ext uri="{9D8B030D-6E8A-4147-A177-3AD203B41FA5}">
                      <a16:colId xmlns:a16="http://schemas.microsoft.com/office/drawing/2014/main" val="3547535649"/>
                    </a:ext>
                  </a:extLst>
                </a:gridCol>
                <a:gridCol w="131903">
                  <a:extLst>
                    <a:ext uri="{9D8B030D-6E8A-4147-A177-3AD203B41FA5}">
                      <a16:colId xmlns:a16="http://schemas.microsoft.com/office/drawing/2014/main" val="3138700462"/>
                    </a:ext>
                  </a:extLst>
                </a:gridCol>
                <a:gridCol w="131903">
                  <a:extLst>
                    <a:ext uri="{9D8B030D-6E8A-4147-A177-3AD203B41FA5}">
                      <a16:colId xmlns:a16="http://schemas.microsoft.com/office/drawing/2014/main" val="2092479112"/>
                    </a:ext>
                  </a:extLst>
                </a:gridCol>
                <a:gridCol w="131903">
                  <a:extLst>
                    <a:ext uri="{9D8B030D-6E8A-4147-A177-3AD203B41FA5}">
                      <a16:colId xmlns:a16="http://schemas.microsoft.com/office/drawing/2014/main" val="2297811667"/>
                    </a:ext>
                  </a:extLst>
                </a:gridCol>
                <a:gridCol w="131903">
                  <a:extLst>
                    <a:ext uri="{9D8B030D-6E8A-4147-A177-3AD203B41FA5}">
                      <a16:colId xmlns:a16="http://schemas.microsoft.com/office/drawing/2014/main" val="1965451176"/>
                    </a:ext>
                  </a:extLst>
                </a:gridCol>
                <a:gridCol w="131903">
                  <a:extLst>
                    <a:ext uri="{9D8B030D-6E8A-4147-A177-3AD203B41FA5}">
                      <a16:colId xmlns:a16="http://schemas.microsoft.com/office/drawing/2014/main" val="4067352183"/>
                    </a:ext>
                  </a:extLst>
                </a:gridCol>
                <a:gridCol w="131903">
                  <a:extLst>
                    <a:ext uri="{9D8B030D-6E8A-4147-A177-3AD203B41FA5}">
                      <a16:colId xmlns:a16="http://schemas.microsoft.com/office/drawing/2014/main" val="880785857"/>
                    </a:ext>
                  </a:extLst>
                </a:gridCol>
                <a:gridCol w="131903">
                  <a:extLst>
                    <a:ext uri="{9D8B030D-6E8A-4147-A177-3AD203B41FA5}">
                      <a16:colId xmlns:a16="http://schemas.microsoft.com/office/drawing/2014/main" val="448665657"/>
                    </a:ext>
                  </a:extLst>
                </a:gridCol>
                <a:gridCol w="72099">
                  <a:extLst>
                    <a:ext uri="{9D8B030D-6E8A-4147-A177-3AD203B41FA5}">
                      <a16:colId xmlns:a16="http://schemas.microsoft.com/office/drawing/2014/main" val="1322177134"/>
                    </a:ext>
                  </a:extLst>
                </a:gridCol>
                <a:gridCol w="131903">
                  <a:extLst>
                    <a:ext uri="{9D8B030D-6E8A-4147-A177-3AD203B41FA5}">
                      <a16:colId xmlns:a16="http://schemas.microsoft.com/office/drawing/2014/main" val="2919605707"/>
                    </a:ext>
                  </a:extLst>
                </a:gridCol>
                <a:gridCol w="131903">
                  <a:extLst>
                    <a:ext uri="{9D8B030D-6E8A-4147-A177-3AD203B41FA5}">
                      <a16:colId xmlns:a16="http://schemas.microsoft.com/office/drawing/2014/main" val="1518803440"/>
                    </a:ext>
                  </a:extLst>
                </a:gridCol>
                <a:gridCol w="131903">
                  <a:extLst>
                    <a:ext uri="{9D8B030D-6E8A-4147-A177-3AD203B41FA5}">
                      <a16:colId xmlns:a16="http://schemas.microsoft.com/office/drawing/2014/main" val="2624395783"/>
                    </a:ext>
                  </a:extLst>
                </a:gridCol>
                <a:gridCol w="131903">
                  <a:extLst>
                    <a:ext uri="{9D8B030D-6E8A-4147-A177-3AD203B41FA5}">
                      <a16:colId xmlns:a16="http://schemas.microsoft.com/office/drawing/2014/main" val="2285926994"/>
                    </a:ext>
                  </a:extLst>
                </a:gridCol>
                <a:gridCol w="131903">
                  <a:extLst>
                    <a:ext uri="{9D8B030D-6E8A-4147-A177-3AD203B41FA5}">
                      <a16:colId xmlns:a16="http://schemas.microsoft.com/office/drawing/2014/main" val="3135428923"/>
                    </a:ext>
                  </a:extLst>
                </a:gridCol>
                <a:gridCol w="131903">
                  <a:extLst>
                    <a:ext uri="{9D8B030D-6E8A-4147-A177-3AD203B41FA5}">
                      <a16:colId xmlns:a16="http://schemas.microsoft.com/office/drawing/2014/main" val="2187578681"/>
                    </a:ext>
                  </a:extLst>
                </a:gridCol>
                <a:gridCol w="131903">
                  <a:extLst>
                    <a:ext uri="{9D8B030D-6E8A-4147-A177-3AD203B41FA5}">
                      <a16:colId xmlns:a16="http://schemas.microsoft.com/office/drawing/2014/main" val="2888432580"/>
                    </a:ext>
                  </a:extLst>
                </a:gridCol>
                <a:gridCol w="131903">
                  <a:extLst>
                    <a:ext uri="{9D8B030D-6E8A-4147-A177-3AD203B41FA5}">
                      <a16:colId xmlns:a16="http://schemas.microsoft.com/office/drawing/2014/main" val="3346750062"/>
                    </a:ext>
                  </a:extLst>
                </a:gridCol>
                <a:gridCol w="131903">
                  <a:extLst>
                    <a:ext uri="{9D8B030D-6E8A-4147-A177-3AD203B41FA5}">
                      <a16:colId xmlns:a16="http://schemas.microsoft.com/office/drawing/2014/main" val="106830047"/>
                    </a:ext>
                  </a:extLst>
                </a:gridCol>
                <a:gridCol w="131903">
                  <a:extLst>
                    <a:ext uri="{9D8B030D-6E8A-4147-A177-3AD203B41FA5}">
                      <a16:colId xmlns:a16="http://schemas.microsoft.com/office/drawing/2014/main" val="668925637"/>
                    </a:ext>
                  </a:extLst>
                </a:gridCol>
                <a:gridCol w="131903">
                  <a:extLst>
                    <a:ext uri="{9D8B030D-6E8A-4147-A177-3AD203B41FA5}">
                      <a16:colId xmlns:a16="http://schemas.microsoft.com/office/drawing/2014/main" val="860111149"/>
                    </a:ext>
                  </a:extLst>
                </a:gridCol>
                <a:gridCol w="131903">
                  <a:extLst>
                    <a:ext uri="{9D8B030D-6E8A-4147-A177-3AD203B41FA5}">
                      <a16:colId xmlns:a16="http://schemas.microsoft.com/office/drawing/2014/main" val="899273216"/>
                    </a:ext>
                  </a:extLst>
                </a:gridCol>
                <a:gridCol w="131903">
                  <a:extLst>
                    <a:ext uri="{9D8B030D-6E8A-4147-A177-3AD203B41FA5}">
                      <a16:colId xmlns:a16="http://schemas.microsoft.com/office/drawing/2014/main" val="2408606861"/>
                    </a:ext>
                  </a:extLst>
                </a:gridCol>
                <a:gridCol w="131903">
                  <a:extLst>
                    <a:ext uri="{9D8B030D-6E8A-4147-A177-3AD203B41FA5}">
                      <a16:colId xmlns:a16="http://schemas.microsoft.com/office/drawing/2014/main" val="1461039149"/>
                    </a:ext>
                  </a:extLst>
                </a:gridCol>
                <a:gridCol w="131903">
                  <a:extLst>
                    <a:ext uri="{9D8B030D-6E8A-4147-A177-3AD203B41FA5}">
                      <a16:colId xmlns:a16="http://schemas.microsoft.com/office/drawing/2014/main" val="2064054809"/>
                    </a:ext>
                  </a:extLst>
                </a:gridCol>
                <a:gridCol w="131903">
                  <a:extLst>
                    <a:ext uri="{9D8B030D-6E8A-4147-A177-3AD203B41FA5}">
                      <a16:colId xmlns:a16="http://schemas.microsoft.com/office/drawing/2014/main" val="3125451902"/>
                    </a:ext>
                  </a:extLst>
                </a:gridCol>
                <a:gridCol w="131903">
                  <a:extLst>
                    <a:ext uri="{9D8B030D-6E8A-4147-A177-3AD203B41FA5}">
                      <a16:colId xmlns:a16="http://schemas.microsoft.com/office/drawing/2014/main" val="1442906475"/>
                    </a:ext>
                  </a:extLst>
                </a:gridCol>
                <a:gridCol w="131903">
                  <a:extLst>
                    <a:ext uri="{9D8B030D-6E8A-4147-A177-3AD203B41FA5}">
                      <a16:colId xmlns:a16="http://schemas.microsoft.com/office/drawing/2014/main" val="1143838118"/>
                    </a:ext>
                  </a:extLst>
                </a:gridCol>
                <a:gridCol w="131903">
                  <a:extLst>
                    <a:ext uri="{9D8B030D-6E8A-4147-A177-3AD203B41FA5}">
                      <a16:colId xmlns:a16="http://schemas.microsoft.com/office/drawing/2014/main" val="983103715"/>
                    </a:ext>
                  </a:extLst>
                </a:gridCol>
                <a:gridCol w="131903">
                  <a:extLst>
                    <a:ext uri="{9D8B030D-6E8A-4147-A177-3AD203B41FA5}">
                      <a16:colId xmlns:a16="http://schemas.microsoft.com/office/drawing/2014/main" val="184823181"/>
                    </a:ext>
                  </a:extLst>
                </a:gridCol>
                <a:gridCol w="131903">
                  <a:extLst>
                    <a:ext uri="{9D8B030D-6E8A-4147-A177-3AD203B41FA5}">
                      <a16:colId xmlns:a16="http://schemas.microsoft.com/office/drawing/2014/main" val="2183775185"/>
                    </a:ext>
                  </a:extLst>
                </a:gridCol>
                <a:gridCol w="131903">
                  <a:extLst>
                    <a:ext uri="{9D8B030D-6E8A-4147-A177-3AD203B41FA5}">
                      <a16:colId xmlns:a16="http://schemas.microsoft.com/office/drawing/2014/main" val="577060608"/>
                    </a:ext>
                  </a:extLst>
                </a:gridCol>
                <a:gridCol w="131903">
                  <a:extLst>
                    <a:ext uri="{9D8B030D-6E8A-4147-A177-3AD203B41FA5}">
                      <a16:colId xmlns:a16="http://schemas.microsoft.com/office/drawing/2014/main" val="1471848930"/>
                    </a:ext>
                  </a:extLst>
                </a:gridCol>
                <a:gridCol w="131903">
                  <a:extLst>
                    <a:ext uri="{9D8B030D-6E8A-4147-A177-3AD203B41FA5}">
                      <a16:colId xmlns:a16="http://schemas.microsoft.com/office/drawing/2014/main" val="384038302"/>
                    </a:ext>
                  </a:extLst>
                </a:gridCol>
                <a:gridCol w="131903">
                  <a:extLst>
                    <a:ext uri="{9D8B030D-6E8A-4147-A177-3AD203B41FA5}">
                      <a16:colId xmlns:a16="http://schemas.microsoft.com/office/drawing/2014/main" val="3016931313"/>
                    </a:ext>
                  </a:extLst>
                </a:gridCol>
                <a:gridCol w="131903">
                  <a:extLst>
                    <a:ext uri="{9D8B030D-6E8A-4147-A177-3AD203B41FA5}">
                      <a16:colId xmlns:a16="http://schemas.microsoft.com/office/drawing/2014/main" val="3372035002"/>
                    </a:ext>
                  </a:extLst>
                </a:gridCol>
                <a:gridCol w="131903">
                  <a:extLst>
                    <a:ext uri="{9D8B030D-6E8A-4147-A177-3AD203B41FA5}">
                      <a16:colId xmlns:a16="http://schemas.microsoft.com/office/drawing/2014/main" val="3502746150"/>
                    </a:ext>
                  </a:extLst>
                </a:gridCol>
                <a:gridCol w="131903">
                  <a:extLst>
                    <a:ext uri="{9D8B030D-6E8A-4147-A177-3AD203B41FA5}">
                      <a16:colId xmlns:a16="http://schemas.microsoft.com/office/drawing/2014/main" val="3641905661"/>
                    </a:ext>
                  </a:extLst>
                </a:gridCol>
                <a:gridCol w="131903">
                  <a:extLst>
                    <a:ext uri="{9D8B030D-6E8A-4147-A177-3AD203B41FA5}">
                      <a16:colId xmlns:a16="http://schemas.microsoft.com/office/drawing/2014/main" val="2575228232"/>
                    </a:ext>
                  </a:extLst>
                </a:gridCol>
              </a:tblGrid>
              <a:tr h="133103">
                <a:tc>
                  <a:txBody>
                    <a:bodyPr/>
                    <a:lstStyle/>
                    <a:p>
                      <a:pPr algn="l" fontAlgn="b"/>
                      <a:endParaRPr lang="it-IT" sz="700" b="0" i="0" u="none" strike="noStrike">
                        <a:solidFill>
                          <a:srgbClr val="000000"/>
                        </a:solidFill>
                        <a:effectLst/>
                        <a:latin typeface="Calibri" panose="020F0502020204030204" pitchFamily="34" charset="0"/>
                      </a:endParaRPr>
                    </a:p>
                  </a:txBody>
                  <a:tcPr marL="3506" marR="3506" marT="350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it-IT" sz="700" b="0" i="0" u="none" strike="noStrike">
                          <a:solidFill>
                            <a:srgbClr val="000000"/>
                          </a:solidFill>
                          <a:effectLst/>
                          <a:latin typeface="Calibri" panose="020F0502020204030204" pitchFamily="34" charset="0"/>
                        </a:rPr>
                        <a:t>24</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2">
                  <a:txBody>
                    <a:bodyPr/>
                    <a:lstStyle/>
                    <a:p>
                      <a:pPr algn="ctr" fontAlgn="b"/>
                      <a:r>
                        <a:rPr lang="it-IT" sz="700" b="0" i="0" u="none" strike="noStrike">
                          <a:solidFill>
                            <a:srgbClr val="000000"/>
                          </a:solidFill>
                          <a:effectLst/>
                          <a:latin typeface="Calibri" panose="020F0502020204030204" pitchFamily="34" charset="0"/>
                        </a:rPr>
                        <a:t>2025</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gridSpan="12">
                  <a:txBody>
                    <a:bodyPr/>
                    <a:lstStyle/>
                    <a:p>
                      <a:pPr algn="ctr" fontAlgn="b"/>
                      <a:r>
                        <a:rPr lang="it-IT" sz="700" b="0" i="0" u="none" strike="noStrike">
                          <a:solidFill>
                            <a:srgbClr val="000000"/>
                          </a:solidFill>
                          <a:effectLst/>
                          <a:latin typeface="Calibri" panose="020F0502020204030204" pitchFamily="34" charset="0"/>
                        </a:rPr>
                        <a:t>2026</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gridSpan="12">
                  <a:txBody>
                    <a:bodyPr/>
                    <a:lstStyle/>
                    <a:p>
                      <a:pPr algn="ctr" fontAlgn="b"/>
                      <a:r>
                        <a:rPr lang="it-IT" sz="700" b="0" i="0" u="none" strike="noStrike">
                          <a:solidFill>
                            <a:srgbClr val="000000"/>
                          </a:solidFill>
                          <a:effectLst/>
                          <a:latin typeface="Calibri" panose="020F0502020204030204" pitchFamily="34" charset="0"/>
                        </a:rPr>
                        <a:t>2027</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gridSpan="12">
                  <a:txBody>
                    <a:bodyPr/>
                    <a:lstStyle/>
                    <a:p>
                      <a:pPr algn="ctr" fontAlgn="b"/>
                      <a:r>
                        <a:rPr lang="it-IT" sz="700" b="0" i="0" u="none" strike="noStrike">
                          <a:solidFill>
                            <a:srgbClr val="000000"/>
                          </a:solidFill>
                          <a:effectLst/>
                          <a:latin typeface="Calibri" panose="020F0502020204030204" pitchFamily="34" charset="0"/>
                        </a:rPr>
                        <a:t>2028</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gridSpan="12">
                  <a:txBody>
                    <a:bodyPr/>
                    <a:lstStyle/>
                    <a:p>
                      <a:pPr algn="ctr" fontAlgn="b"/>
                      <a:r>
                        <a:rPr lang="it-IT" sz="700" b="0" i="0" u="none" strike="noStrike">
                          <a:solidFill>
                            <a:srgbClr val="000000"/>
                          </a:solidFill>
                          <a:effectLst/>
                          <a:latin typeface="Calibri" panose="020F0502020204030204" pitchFamily="34" charset="0"/>
                        </a:rPr>
                        <a:t>2029</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64487218"/>
                  </a:ext>
                </a:extLst>
              </a:tr>
              <a:tr h="133103">
                <a:tc>
                  <a:txBody>
                    <a:bodyPr/>
                    <a:lstStyle/>
                    <a:p>
                      <a:pPr algn="ctr" fontAlgn="b"/>
                      <a:r>
                        <a:rPr lang="it-IT" sz="700" b="0" i="0" u="none" strike="noStrike">
                          <a:solidFill>
                            <a:srgbClr val="000000"/>
                          </a:solidFill>
                          <a:effectLst/>
                          <a:latin typeface="Calibri" panose="020F0502020204030204" pitchFamily="34" charset="0"/>
                        </a:rPr>
                        <a:t>Nome Bacino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12</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2</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3</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4</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5</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6</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7</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8</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9</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10</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11</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12</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2</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3</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4</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5</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6</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7</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8</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9</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10</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11</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12</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2</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3</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4</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5</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6</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7</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8</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9</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10</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11</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12</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2</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3</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4</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5</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6</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7</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8</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9</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10</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11</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12</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2</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3</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4</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5</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6</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7</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8</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9</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10</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11</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700" b="0" i="0" u="none" strike="noStrike">
                          <a:solidFill>
                            <a:srgbClr val="000000"/>
                          </a:solidFill>
                          <a:effectLst/>
                          <a:latin typeface="Calibri" panose="020F0502020204030204" pitchFamily="34" charset="0"/>
                        </a:rPr>
                        <a:t>12</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8429153"/>
                  </a:ext>
                </a:extLst>
              </a:tr>
              <a:tr h="135535">
                <a:tc>
                  <a:txBody>
                    <a:bodyPr/>
                    <a:lstStyle/>
                    <a:p>
                      <a:pPr algn="l" fontAlgn="b"/>
                      <a:r>
                        <a:rPr lang="it-IT" sz="700" b="0" i="0" u="none" strike="noStrike">
                          <a:solidFill>
                            <a:srgbClr val="000000"/>
                          </a:solidFill>
                          <a:effectLst/>
                          <a:latin typeface="Calibri" panose="020F0502020204030204" pitchFamily="34" charset="0"/>
                        </a:rPr>
                        <a:t>Bagnatica</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23839561"/>
                  </a:ext>
                </a:extLst>
              </a:tr>
              <a:tr h="135535">
                <a:tc>
                  <a:txBody>
                    <a:bodyPr/>
                    <a:lstStyle/>
                    <a:p>
                      <a:pPr algn="l" fontAlgn="b"/>
                      <a:r>
                        <a:rPr lang="it-IT" sz="700" b="0" i="0" u="none" strike="noStrike">
                          <a:solidFill>
                            <a:srgbClr val="000000"/>
                          </a:solidFill>
                          <a:effectLst/>
                          <a:latin typeface="Calibri" panose="020F0502020204030204" pitchFamily="34" charset="0"/>
                        </a:rPr>
                        <a:t>Colere</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46625826"/>
                  </a:ext>
                </a:extLst>
              </a:tr>
              <a:tr h="135535">
                <a:tc>
                  <a:txBody>
                    <a:bodyPr/>
                    <a:lstStyle/>
                    <a:p>
                      <a:pPr algn="l" fontAlgn="b"/>
                      <a:r>
                        <a:rPr lang="it-IT" sz="700" b="0" i="0" u="none" strike="noStrike">
                          <a:solidFill>
                            <a:srgbClr val="000000"/>
                          </a:solidFill>
                          <a:effectLst/>
                          <a:latin typeface="Calibri" panose="020F0502020204030204" pitchFamily="34" charset="0"/>
                        </a:rPr>
                        <a:t>Antegnate</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01651912"/>
                  </a:ext>
                </a:extLst>
              </a:tr>
              <a:tr h="135535">
                <a:tc>
                  <a:txBody>
                    <a:bodyPr/>
                    <a:lstStyle/>
                    <a:p>
                      <a:pPr algn="l" fontAlgn="b"/>
                      <a:r>
                        <a:rPr lang="it-IT" sz="700" b="0" i="0" u="none" strike="noStrike">
                          <a:solidFill>
                            <a:srgbClr val="000000"/>
                          </a:solidFill>
                          <a:effectLst/>
                          <a:latin typeface="Calibri" panose="020F0502020204030204" pitchFamily="34" charset="0"/>
                        </a:rPr>
                        <a:t>Cividate</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73806763"/>
                  </a:ext>
                </a:extLst>
              </a:tr>
              <a:tr h="135535">
                <a:tc>
                  <a:txBody>
                    <a:bodyPr/>
                    <a:lstStyle/>
                    <a:p>
                      <a:pPr algn="l" fontAlgn="b"/>
                      <a:r>
                        <a:rPr lang="it-IT" sz="700" b="0" i="0" u="none" strike="noStrike">
                          <a:solidFill>
                            <a:srgbClr val="000000"/>
                          </a:solidFill>
                          <a:effectLst/>
                          <a:latin typeface="Calibri" panose="020F0502020204030204" pitchFamily="34" charset="0"/>
                        </a:rPr>
                        <a:t>Piazza Brembana</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61868616"/>
                  </a:ext>
                </a:extLst>
              </a:tr>
              <a:tr h="135535">
                <a:tc>
                  <a:txBody>
                    <a:bodyPr/>
                    <a:lstStyle/>
                    <a:p>
                      <a:pPr algn="l" fontAlgn="b"/>
                      <a:r>
                        <a:rPr lang="it-IT" sz="700" b="0" i="0" u="none" strike="noStrike">
                          <a:solidFill>
                            <a:srgbClr val="000000"/>
                          </a:solidFill>
                          <a:effectLst/>
                          <a:latin typeface="Calibri" panose="020F0502020204030204" pitchFamily="34" charset="0"/>
                        </a:rPr>
                        <a:t>Strozza</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13683512"/>
                  </a:ext>
                </a:extLst>
              </a:tr>
              <a:tr h="135535">
                <a:tc>
                  <a:txBody>
                    <a:bodyPr/>
                    <a:lstStyle/>
                    <a:p>
                      <a:pPr algn="l" fontAlgn="b"/>
                      <a:r>
                        <a:rPr lang="it-IT" sz="700" b="0" i="0" u="none" strike="noStrike">
                          <a:solidFill>
                            <a:srgbClr val="000000"/>
                          </a:solidFill>
                          <a:effectLst/>
                          <a:latin typeface="Calibri" panose="020F0502020204030204" pitchFamily="34" charset="0"/>
                        </a:rPr>
                        <a:t>Oltre il Colle</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67579408"/>
                  </a:ext>
                </a:extLst>
              </a:tr>
              <a:tr h="135535">
                <a:tc>
                  <a:txBody>
                    <a:bodyPr/>
                    <a:lstStyle/>
                    <a:p>
                      <a:pPr algn="l" fontAlgn="b"/>
                      <a:r>
                        <a:rPr lang="it-IT" sz="700" b="0" i="0" u="none" strike="noStrike">
                          <a:solidFill>
                            <a:srgbClr val="000000"/>
                          </a:solidFill>
                          <a:effectLst/>
                          <a:latin typeface="Calibri" panose="020F0502020204030204" pitchFamily="34" charset="0"/>
                        </a:rPr>
                        <a:t>Clusone</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7082716"/>
                  </a:ext>
                </a:extLst>
              </a:tr>
              <a:tr h="135535">
                <a:tc>
                  <a:txBody>
                    <a:bodyPr/>
                    <a:lstStyle/>
                    <a:p>
                      <a:pPr algn="l" fontAlgn="b"/>
                      <a:r>
                        <a:rPr lang="it-IT" sz="700" b="0" i="0" u="none" strike="noStrike">
                          <a:solidFill>
                            <a:srgbClr val="000000"/>
                          </a:solidFill>
                          <a:effectLst/>
                          <a:latin typeface="Calibri" panose="020F0502020204030204" pitchFamily="34" charset="0"/>
                        </a:rPr>
                        <a:t>Martinengo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1436861"/>
                  </a:ext>
                </a:extLst>
              </a:tr>
              <a:tr h="135535">
                <a:tc>
                  <a:txBody>
                    <a:bodyPr/>
                    <a:lstStyle/>
                    <a:p>
                      <a:pPr algn="l" fontAlgn="b"/>
                      <a:r>
                        <a:rPr lang="it-IT" sz="700" b="0" i="0" u="none" strike="noStrike">
                          <a:solidFill>
                            <a:srgbClr val="000000"/>
                          </a:solidFill>
                          <a:effectLst/>
                          <a:latin typeface="Calibri" panose="020F0502020204030204" pitchFamily="34" charset="0"/>
                        </a:rPr>
                        <a:t>Rovetta</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34881465"/>
                  </a:ext>
                </a:extLst>
              </a:tr>
              <a:tr h="135535">
                <a:tc>
                  <a:txBody>
                    <a:bodyPr/>
                    <a:lstStyle/>
                    <a:p>
                      <a:pPr algn="l" fontAlgn="b"/>
                      <a:r>
                        <a:rPr lang="it-IT" sz="700" b="0" i="0" u="none" strike="noStrike">
                          <a:solidFill>
                            <a:srgbClr val="000000"/>
                          </a:solidFill>
                          <a:effectLst/>
                          <a:latin typeface="Calibri" panose="020F0502020204030204" pitchFamily="34" charset="0"/>
                        </a:rPr>
                        <a:t>Onore</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58912245"/>
                  </a:ext>
                </a:extLst>
              </a:tr>
              <a:tr h="135535">
                <a:tc>
                  <a:txBody>
                    <a:bodyPr/>
                    <a:lstStyle/>
                    <a:p>
                      <a:pPr algn="l" fontAlgn="b"/>
                      <a:r>
                        <a:rPr lang="it-IT" sz="700" b="0" i="0" u="none" strike="noStrike">
                          <a:solidFill>
                            <a:srgbClr val="000000"/>
                          </a:solidFill>
                          <a:effectLst/>
                          <a:latin typeface="Calibri" panose="020F0502020204030204" pitchFamily="34" charset="0"/>
                        </a:rPr>
                        <a:t>Selvino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35620782"/>
                  </a:ext>
                </a:extLst>
              </a:tr>
              <a:tr h="135535">
                <a:tc>
                  <a:txBody>
                    <a:bodyPr/>
                    <a:lstStyle/>
                    <a:p>
                      <a:pPr algn="l" fontAlgn="b"/>
                      <a:r>
                        <a:rPr lang="it-IT" sz="700" b="0" i="0" u="none" strike="noStrike">
                          <a:solidFill>
                            <a:srgbClr val="000000"/>
                          </a:solidFill>
                          <a:effectLst/>
                          <a:latin typeface="Calibri" panose="020F0502020204030204" pitchFamily="34" charset="0"/>
                        </a:rPr>
                        <a:t>Castelli Calepio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214397996"/>
                  </a:ext>
                </a:extLst>
              </a:tr>
              <a:tr h="135535">
                <a:tc>
                  <a:txBody>
                    <a:bodyPr/>
                    <a:lstStyle/>
                    <a:p>
                      <a:pPr algn="l" fontAlgn="b"/>
                      <a:r>
                        <a:rPr lang="it-IT" sz="700" b="0" i="0" u="none" strike="noStrike">
                          <a:solidFill>
                            <a:srgbClr val="000000"/>
                          </a:solidFill>
                          <a:effectLst/>
                          <a:latin typeface="Calibri" panose="020F0502020204030204" pitchFamily="34" charset="0"/>
                        </a:rPr>
                        <a:t>Torre de Busi</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682055920"/>
                  </a:ext>
                </a:extLst>
              </a:tr>
              <a:tr h="135535">
                <a:tc>
                  <a:txBody>
                    <a:bodyPr/>
                    <a:lstStyle/>
                    <a:p>
                      <a:pPr algn="l" fontAlgn="b"/>
                      <a:r>
                        <a:rPr lang="it-IT" sz="700" b="0" i="0" u="none" strike="noStrike">
                          <a:solidFill>
                            <a:srgbClr val="000000"/>
                          </a:solidFill>
                          <a:effectLst/>
                          <a:latin typeface="Calibri" panose="020F0502020204030204" pitchFamily="34" charset="0"/>
                        </a:rPr>
                        <a:t>Castel Rozzone</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125332691"/>
                  </a:ext>
                </a:extLst>
              </a:tr>
              <a:tr h="135535">
                <a:tc>
                  <a:txBody>
                    <a:bodyPr/>
                    <a:lstStyle/>
                    <a:p>
                      <a:pPr algn="l" fontAlgn="b"/>
                      <a:r>
                        <a:rPr lang="it-IT" sz="700" b="0" i="0" u="none" strike="noStrike">
                          <a:solidFill>
                            <a:srgbClr val="000000"/>
                          </a:solidFill>
                          <a:effectLst/>
                          <a:latin typeface="Calibri" panose="020F0502020204030204" pitchFamily="34" charset="0"/>
                        </a:rPr>
                        <a:t>Dossena</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553989617"/>
                  </a:ext>
                </a:extLst>
              </a:tr>
              <a:tr h="135535">
                <a:tc>
                  <a:txBody>
                    <a:bodyPr/>
                    <a:lstStyle/>
                    <a:p>
                      <a:pPr algn="l" fontAlgn="b"/>
                      <a:r>
                        <a:rPr lang="it-IT" sz="700" b="0" i="0" u="none" strike="noStrike">
                          <a:solidFill>
                            <a:srgbClr val="000000"/>
                          </a:solidFill>
                          <a:effectLst/>
                          <a:latin typeface="Calibri" panose="020F0502020204030204" pitchFamily="34" charset="0"/>
                        </a:rPr>
                        <a:t>Lenna</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648677566"/>
                  </a:ext>
                </a:extLst>
              </a:tr>
              <a:tr h="135535">
                <a:tc>
                  <a:txBody>
                    <a:bodyPr/>
                    <a:lstStyle/>
                    <a:p>
                      <a:pPr algn="l" fontAlgn="b"/>
                      <a:r>
                        <a:rPr lang="it-IT" sz="700" b="0" i="0" u="none" strike="noStrike">
                          <a:solidFill>
                            <a:srgbClr val="000000"/>
                          </a:solidFill>
                          <a:effectLst/>
                          <a:latin typeface="Calibri" panose="020F0502020204030204" pitchFamily="34" charset="0"/>
                        </a:rPr>
                        <a:t>Valnegra</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628947679"/>
                  </a:ext>
                </a:extLst>
              </a:tr>
              <a:tr h="135535">
                <a:tc>
                  <a:txBody>
                    <a:bodyPr/>
                    <a:lstStyle/>
                    <a:p>
                      <a:pPr algn="l" fontAlgn="b"/>
                      <a:r>
                        <a:rPr lang="it-IT" sz="700" b="0" i="0" u="none" strike="noStrike">
                          <a:solidFill>
                            <a:srgbClr val="000000"/>
                          </a:solidFill>
                          <a:effectLst/>
                          <a:latin typeface="Calibri" panose="020F0502020204030204" pitchFamily="34" charset="0"/>
                        </a:rPr>
                        <a:t>Pumenengo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558937328"/>
                  </a:ext>
                </a:extLst>
              </a:tr>
              <a:tr h="135535">
                <a:tc>
                  <a:txBody>
                    <a:bodyPr/>
                    <a:lstStyle/>
                    <a:p>
                      <a:pPr algn="l" fontAlgn="b"/>
                      <a:r>
                        <a:rPr lang="it-IT" sz="700" b="0" i="0" u="none" strike="noStrike">
                          <a:solidFill>
                            <a:srgbClr val="000000"/>
                          </a:solidFill>
                          <a:effectLst/>
                          <a:latin typeface="Calibri" panose="020F0502020204030204" pitchFamily="34" charset="0"/>
                        </a:rPr>
                        <a:t>Torre Pallavicina</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337106218"/>
                  </a:ext>
                </a:extLst>
              </a:tr>
              <a:tr h="135535">
                <a:tc>
                  <a:txBody>
                    <a:bodyPr/>
                    <a:lstStyle/>
                    <a:p>
                      <a:pPr algn="l" fontAlgn="b"/>
                      <a:r>
                        <a:rPr lang="it-IT" sz="700" b="0" i="0" u="none" strike="noStrike">
                          <a:solidFill>
                            <a:srgbClr val="000000"/>
                          </a:solidFill>
                          <a:effectLst/>
                          <a:latin typeface="Calibri" panose="020F0502020204030204" pitchFamily="34" charset="0"/>
                        </a:rPr>
                        <a:t>Foppolo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225395347"/>
                  </a:ext>
                </a:extLst>
              </a:tr>
              <a:tr h="135535">
                <a:tc>
                  <a:txBody>
                    <a:bodyPr/>
                    <a:lstStyle/>
                    <a:p>
                      <a:pPr algn="l" fontAlgn="b"/>
                      <a:r>
                        <a:rPr lang="it-IT" sz="700" b="0" i="0" u="none" strike="noStrike">
                          <a:solidFill>
                            <a:srgbClr val="000000"/>
                          </a:solidFill>
                          <a:effectLst/>
                          <a:latin typeface="Calibri" panose="020F0502020204030204" pitchFamily="34" charset="0"/>
                        </a:rPr>
                        <a:t>Valleve</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205872100"/>
                  </a:ext>
                </a:extLst>
              </a:tr>
              <a:tr h="135535">
                <a:tc>
                  <a:txBody>
                    <a:bodyPr/>
                    <a:lstStyle/>
                    <a:p>
                      <a:pPr algn="l" fontAlgn="b"/>
                      <a:r>
                        <a:rPr lang="it-IT" sz="700" b="0" i="0" u="none" strike="noStrike">
                          <a:solidFill>
                            <a:srgbClr val="000000"/>
                          </a:solidFill>
                          <a:effectLst/>
                          <a:latin typeface="Calibri" panose="020F0502020204030204" pitchFamily="34" charset="0"/>
                        </a:rPr>
                        <a:t>Aviatico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377194805"/>
                  </a:ext>
                </a:extLst>
              </a:tr>
              <a:tr h="135535">
                <a:tc>
                  <a:txBody>
                    <a:bodyPr/>
                    <a:lstStyle/>
                    <a:p>
                      <a:pPr algn="l" fontAlgn="b"/>
                      <a:r>
                        <a:rPr lang="it-IT" sz="700" b="0" i="0" u="none" strike="noStrike">
                          <a:solidFill>
                            <a:srgbClr val="000000"/>
                          </a:solidFill>
                          <a:effectLst/>
                          <a:latin typeface="Calibri" panose="020F0502020204030204" pitchFamily="34" charset="0"/>
                        </a:rPr>
                        <a:t>Moio de Calvi</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356470881"/>
                  </a:ext>
                </a:extLst>
              </a:tr>
              <a:tr h="135535">
                <a:tc>
                  <a:txBody>
                    <a:bodyPr/>
                    <a:lstStyle/>
                    <a:p>
                      <a:pPr algn="l" fontAlgn="b"/>
                      <a:r>
                        <a:rPr lang="it-IT" sz="700" b="0" i="0" u="none" strike="noStrike">
                          <a:solidFill>
                            <a:srgbClr val="000000"/>
                          </a:solidFill>
                          <a:effectLst/>
                          <a:latin typeface="Calibri" panose="020F0502020204030204" pitchFamily="34" charset="0"/>
                        </a:rPr>
                        <a:t>Carona</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313010433"/>
                  </a:ext>
                </a:extLst>
              </a:tr>
              <a:tr h="135535">
                <a:tc>
                  <a:txBody>
                    <a:bodyPr/>
                    <a:lstStyle/>
                    <a:p>
                      <a:pPr algn="l" fontAlgn="b"/>
                      <a:r>
                        <a:rPr lang="it-IT" sz="700" b="0" i="0" u="none" strike="noStrike">
                          <a:solidFill>
                            <a:srgbClr val="000000"/>
                          </a:solidFill>
                          <a:effectLst/>
                          <a:latin typeface="Calibri" panose="020F0502020204030204" pitchFamily="34" charset="0"/>
                        </a:rPr>
                        <a:t>Ornica</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646217224"/>
                  </a:ext>
                </a:extLst>
              </a:tr>
              <a:tr h="135535">
                <a:tc>
                  <a:txBody>
                    <a:bodyPr/>
                    <a:lstStyle/>
                    <a:p>
                      <a:pPr algn="l" fontAlgn="b"/>
                      <a:r>
                        <a:rPr lang="it-IT" sz="700" b="0" i="0" u="none" strike="noStrike">
                          <a:solidFill>
                            <a:srgbClr val="000000"/>
                          </a:solidFill>
                          <a:effectLst/>
                          <a:latin typeface="Calibri" panose="020F0502020204030204" pitchFamily="34" charset="0"/>
                        </a:rPr>
                        <a:t>Cassiglio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158896311"/>
                  </a:ext>
                </a:extLst>
              </a:tr>
              <a:tr h="135535">
                <a:tc>
                  <a:txBody>
                    <a:bodyPr/>
                    <a:lstStyle/>
                    <a:p>
                      <a:pPr algn="l" fontAlgn="b"/>
                      <a:r>
                        <a:rPr lang="it-IT" sz="700" b="0" i="0" u="none" strike="noStrike">
                          <a:solidFill>
                            <a:srgbClr val="000000"/>
                          </a:solidFill>
                          <a:effectLst/>
                          <a:latin typeface="Calibri" panose="020F0502020204030204" pitchFamily="34" charset="0"/>
                        </a:rPr>
                        <a:t>Piazzolo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692096991"/>
                  </a:ext>
                </a:extLst>
              </a:tr>
              <a:tr h="135535">
                <a:tc>
                  <a:txBody>
                    <a:bodyPr/>
                    <a:lstStyle/>
                    <a:p>
                      <a:pPr algn="l" fontAlgn="b"/>
                      <a:r>
                        <a:rPr lang="it-IT" sz="700" b="0" i="0" u="none" strike="noStrike">
                          <a:solidFill>
                            <a:srgbClr val="000000"/>
                          </a:solidFill>
                          <a:effectLst/>
                          <a:latin typeface="Calibri" panose="020F0502020204030204" pitchFamily="34" charset="0"/>
                        </a:rPr>
                        <a:t>Taleggio</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923859258"/>
                  </a:ext>
                </a:extLst>
              </a:tr>
              <a:tr h="135535">
                <a:tc>
                  <a:txBody>
                    <a:bodyPr/>
                    <a:lstStyle/>
                    <a:p>
                      <a:pPr algn="l" fontAlgn="b"/>
                      <a:r>
                        <a:rPr lang="it-IT" sz="700" b="0" i="0" u="none" strike="noStrike">
                          <a:solidFill>
                            <a:srgbClr val="000000"/>
                          </a:solidFill>
                          <a:effectLst/>
                          <a:latin typeface="Calibri" panose="020F0502020204030204" pitchFamily="34" charset="0"/>
                        </a:rPr>
                        <a:t>Valtorta</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a:solidFill>
                            <a:srgbClr val="000000"/>
                          </a:solidFill>
                          <a:effectLst/>
                          <a:latin typeface="Calibri" panose="020F0502020204030204" pitchFamily="34" charset="0"/>
                        </a:rPr>
                        <a:t> </a:t>
                      </a:r>
                    </a:p>
                  </a:txBody>
                  <a:tcPr marL="3506" marR="3506" marT="350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0" i="0" u="none" strike="noStrike" dirty="0">
                          <a:solidFill>
                            <a:srgbClr val="000000"/>
                          </a:solidFill>
                          <a:effectLst/>
                          <a:latin typeface="Calibri" panose="020F0502020204030204" pitchFamily="34" charset="0"/>
                        </a:rPr>
                        <a:t> </a:t>
                      </a:r>
                    </a:p>
                  </a:txBody>
                  <a:tcPr marL="3506" marR="3506" marT="3506"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944740968"/>
                  </a:ext>
                </a:extLst>
              </a:tr>
            </a:tbl>
          </a:graphicData>
        </a:graphic>
      </p:graphicFrame>
      <p:sp>
        <p:nvSpPr>
          <p:cNvPr id="7" name="CasellaDiTesto 6">
            <a:extLst>
              <a:ext uri="{FF2B5EF4-FFF2-40B4-BE49-F238E27FC236}">
                <a16:creationId xmlns:a16="http://schemas.microsoft.com/office/drawing/2014/main" id="{3BE03EA2-D1CE-44D7-BDDB-999C66129084}"/>
              </a:ext>
            </a:extLst>
          </p:cNvPr>
          <p:cNvSpPr txBox="1"/>
          <p:nvPr/>
        </p:nvSpPr>
        <p:spPr>
          <a:xfrm>
            <a:off x="1006101" y="5733256"/>
            <a:ext cx="7310315" cy="338554"/>
          </a:xfrm>
          <a:prstGeom prst="rect">
            <a:avLst/>
          </a:prstGeom>
          <a:noFill/>
        </p:spPr>
        <p:txBody>
          <a:bodyPr wrap="square">
            <a:spAutoFit/>
          </a:bodyPr>
          <a:lstStyle/>
          <a:p>
            <a:pPr algn="just"/>
            <a:r>
              <a:rPr lang="it-IT" sz="1600" dirty="0">
                <a:latin typeface="Calibri" panose="020F0502020204030204" pitchFamily="34" charset="0"/>
                <a:cs typeface="Times New Roman" panose="02020603050405020304" pitchFamily="18" charset="0"/>
              </a:rPr>
              <a:t>Orizzonte temporale al 2029 per i bacini riferiti ad agglomerati con carico &lt; 2.000 A.E.</a:t>
            </a:r>
          </a:p>
        </p:txBody>
      </p:sp>
    </p:spTree>
    <p:extLst>
      <p:ext uri="{BB962C8B-B14F-4D97-AF65-F5344CB8AC3E}">
        <p14:creationId xmlns:p14="http://schemas.microsoft.com/office/powerpoint/2010/main" val="349664397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9218A0E0-C718-635F-F3B8-50D38C1CCB2D}"/>
              </a:ext>
            </a:extLst>
          </p:cNvPr>
          <p:cNvSpPr/>
          <p:nvPr/>
        </p:nvSpPr>
        <p:spPr>
          <a:xfrm>
            <a:off x="21702" y="666701"/>
            <a:ext cx="9144001" cy="276999"/>
          </a:xfrm>
          <a:prstGeom prst="rect">
            <a:avLst/>
          </a:prstGeom>
          <a:noFill/>
        </p:spPr>
        <p:txBody>
          <a:bodyPr wrap="square" lIns="91440" tIns="45720" rIns="91440" bIns="45720">
            <a:spAutoFit/>
          </a:bodyPr>
          <a:lstStyle/>
          <a:p>
            <a:pPr algn="ctr"/>
            <a:r>
              <a:rPr lang="it-IT" sz="1200" b="1" dirty="0">
                <a:ln w="18415" cmpd="sng">
                  <a:noFill/>
                  <a:prstDash val="solid"/>
                </a:ln>
                <a:solidFill>
                  <a:srgbClr val="0070C0"/>
                </a:solidFill>
              </a:rPr>
              <a:t>SCHEDE TECNICHE PER OGNI BACINO</a:t>
            </a:r>
          </a:p>
        </p:txBody>
      </p:sp>
      <p:pic>
        <p:nvPicPr>
          <p:cNvPr id="5" name="Immagine 4">
            <a:extLst>
              <a:ext uri="{FF2B5EF4-FFF2-40B4-BE49-F238E27FC236}">
                <a16:creationId xmlns:a16="http://schemas.microsoft.com/office/drawing/2014/main" id="{D6F7AB60-4331-483D-AA04-28FC83E724D4}"/>
              </a:ext>
            </a:extLst>
          </p:cNvPr>
          <p:cNvPicPr>
            <a:picLocks noChangeAspect="1"/>
          </p:cNvPicPr>
          <p:nvPr/>
        </p:nvPicPr>
        <p:blipFill rotWithShape="1">
          <a:blip r:embed="rId3"/>
          <a:srcRect l="7871" t="1775" r="7120" b="5955"/>
          <a:stretch/>
        </p:blipFill>
        <p:spPr>
          <a:xfrm>
            <a:off x="120884" y="1700808"/>
            <a:ext cx="4262266" cy="4104406"/>
          </a:xfrm>
          <a:prstGeom prst="rect">
            <a:avLst/>
          </a:prstGeom>
        </p:spPr>
      </p:pic>
      <p:sp>
        <p:nvSpPr>
          <p:cNvPr id="6" name="Rettangolo 5">
            <a:extLst>
              <a:ext uri="{FF2B5EF4-FFF2-40B4-BE49-F238E27FC236}">
                <a16:creationId xmlns:a16="http://schemas.microsoft.com/office/drawing/2014/main" id="{242F0D6C-5E3D-42F4-AA39-09389AE5B571}"/>
              </a:ext>
            </a:extLst>
          </p:cNvPr>
          <p:cNvSpPr/>
          <p:nvPr/>
        </p:nvSpPr>
        <p:spPr>
          <a:xfrm>
            <a:off x="1223343" y="1124841"/>
            <a:ext cx="2016794" cy="392159"/>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lnSpc>
                <a:spcPct val="115000"/>
              </a:lnSpc>
              <a:spcAft>
                <a:spcPts val="1000"/>
              </a:spcAft>
            </a:pPr>
            <a:r>
              <a:rPr lang="it-IT" dirty="0">
                <a:latin typeface="Calibri" panose="020F0502020204030204" pitchFamily="34" charset="0"/>
                <a:ea typeface="Calibri" panose="020F0502020204030204" pitchFamily="34" charset="0"/>
                <a:cs typeface="Times New Roman" panose="02020603050405020304" pitchFamily="18" charset="0"/>
              </a:rPr>
              <a:t>Bacino MOZZANICA</a:t>
            </a:r>
          </a:p>
        </p:txBody>
      </p:sp>
      <p:graphicFrame>
        <p:nvGraphicFramePr>
          <p:cNvPr id="7" name="Tabella 6">
            <a:extLst>
              <a:ext uri="{FF2B5EF4-FFF2-40B4-BE49-F238E27FC236}">
                <a16:creationId xmlns:a16="http://schemas.microsoft.com/office/drawing/2014/main" id="{F7B01E7F-25C8-414E-8892-171343561BF7}"/>
              </a:ext>
            </a:extLst>
          </p:cNvPr>
          <p:cNvGraphicFramePr>
            <a:graphicFrameLocks noGrp="1"/>
          </p:cNvGraphicFramePr>
          <p:nvPr>
            <p:extLst>
              <p:ext uri="{D42A27DB-BD31-4B8C-83A1-F6EECF244321}">
                <p14:modId xmlns:p14="http://schemas.microsoft.com/office/powerpoint/2010/main" val="541413143"/>
              </p:ext>
            </p:extLst>
          </p:nvPr>
        </p:nvGraphicFramePr>
        <p:xfrm>
          <a:off x="4499992" y="1700808"/>
          <a:ext cx="4523124" cy="4090080"/>
        </p:xfrm>
        <a:graphic>
          <a:graphicData uri="http://schemas.openxmlformats.org/drawingml/2006/table">
            <a:tbl>
              <a:tblPr/>
              <a:tblGrid>
                <a:gridCol w="569523">
                  <a:extLst>
                    <a:ext uri="{9D8B030D-6E8A-4147-A177-3AD203B41FA5}">
                      <a16:colId xmlns:a16="http://schemas.microsoft.com/office/drawing/2014/main" val="3410528785"/>
                    </a:ext>
                  </a:extLst>
                </a:gridCol>
                <a:gridCol w="2884962">
                  <a:extLst>
                    <a:ext uri="{9D8B030D-6E8A-4147-A177-3AD203B41FA5}">
                      <a16:colId xmlns:a16="http://schemas.microsoft.com/office/drawing/2014/main" val="2136677566"/>
                    </a:ext>
                  </a:extLst>
                </a:gridCol>
                <a:gridCol w="1068639">
                  <a:extLst>
                    <a:ext uri="{9D8B030D-6E8A-4147-A177-3AD203B41FA5}">
                      <a16:colId xmlns:a16="http://schemas.microsoft.com/office/drawing/2014/main" val="2339557340"/>
                    </a:ext>
                  </a:extLst>
                </a:gridCol>
              </a:tblGrid>
              <a:tr h="281501">
                <a:tc>
                  <a:txBody>
                    <a:bodyPr/>
                    <a:lstStyle/>
                    <a:p>
                      <a:pPr algn="ctr" fontAlgn="ctr"/>
                      <a:r>
                        <a:rPr lang="it-IT" sz="1100" b="1" i="0" u="none" strike="noStrike" dirty="0">
                          <a:solidFill>
                            <a:srgbClr val="000000"/>
                          </a:solidFill>
                          <a:effectLst/>
                          <a:latin typeface="Calibri" panose="020F0502020204030204" pitchFamily="34" charset="0"/>
                        </a:rPr>
                        <a:t>SF</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100" b="1" i="0" u="none" strike="noStrike" dirty="0">
                          <a:solidFill>
                            <a:srgbClr val="000000"/>
                          </a:solidFill>
                          <a:effectLst/>
                          <a:latin typeface="Calibri" panose="020F0502020204030204" pitchFamily="34" charset="0"/>
                        </a:rPr>
                        <a:t>Intervento</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100" b="1" i="0" u="none" strike="noStrike" dirty="0">
                          <a:solidFill>
                            <a:srgbClr val="000000"/>
                          </a:solidFill>
                          <a:effectLst/>
                          <a:latin typeface="Calibri" panose="020F0502020204030204" pitchFamily="34" charset="0"/>
                        </a:rPr>
                        <a:t>Stima costo</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8799443"/>
                  </a:ext>
                </a:extLst>
              </a:tr>
              <a:tr h="439598">
                <a:tc>
                  <a:txBody>
                    <a:bodyPr/>
                    <a:lstStyle/>
                    <a:p>
                      <a:pPr algn="l" fontAlgn="ctr"/>
                      <a:r>
                        <a:rPr lang="it-IT" sz="1100" b="0" i="0" u="none" strike="noStrike">
                          <a:solidFill>
                            <a:srgbClr val="000000"/>
                          </a:solidFill>
                          <a:effectLst/>
                          <a:latin typeface="Calibri" panose="020F0502020204030204" pitchFamily="34" charset="0"/>
                        </a:rPr>
                        <a:t>BAR-05</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it-IT" sz="1100" b="0" i="0" u="none" strike="noStrike" dirty="0">
                          <a:solidFill>
                            <a:srgbClr val="000000"/>
                          </a:solidFill>
                          <a:effectLst/>
                          <a:latin typeface="Calibri" panose="020F0502020204030204" pitchFamily="34" charset="0"/>
                        </a:rPr>
                        <a:t>realizzazione nuovo sfioratore di alleggerimento idraulico lungo la rete fognaria di Bariano a monte di BAR-05 o potenziamento stazione di sollevamento a valle di BAR-05</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100" b="0" i="0" u="none" strike="noStrike" dirty="0">
                          <a:solidFill>
                            <a:srgbClr val="000000"/>
                          </a:solidFill>
                          <a:effectLst/>
                          <a:latin typeface="Calibri" panose="020F0502020204030204" pitchFamily="34" charset="0"/>
                        </a:rPr>
                        <a:t>scelta dell'alternativa progettuale migliore entro 30/06/2025</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8074977"/>
                  </a:ext>
                </a:extLst>
              </a:tr>
              <a:tr h="237341">
                <a:tc>
                  <a:txBody>
                    <a:bodyPr/>
                    <a:lstStyle/>
                    <a:p>
                      <a:pPr algn="l" fontAlgn="ctr"/>
                      <a:r>
                        <a:rPr lang="it-IT" sz="1100" b="0" i="0" u="none" strike="noStrike" dirty="0">
                          <a:solidFill>
                            <a:srgbClr val="000000"/>
                          </a:solidFill>
                          <a:effectLst/>
                          <a:latin typeface="Calibri" panose="020F0502020204030204" pitchFamily="34" charset="0"/>
                        </a:rPr>
                        <a:t>CAR-155</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100" b="0" i="0" u="none" strike="noStrike" dirty="0">
                          <a:solidFill>
                            <a:srgbClr val="000000"/>
                          </a:solidFill>
                          <a:effectLst/>
                          <a:latin typeface="Calibri" panose="020F0502020204030204" pitchFamily="34" charset="0"/>
                        </a:rPr>
                        <a:t>Adeguamento della portata di soglia il 16/05/2023</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100" b="0" i="0" u="none" strike="noStrike">
                          <a:solidFill>
                            <a:srgbClr val="000000"/>
                          </a:solidFill>
                          <a:effectLst/>
                          <a:latin typeface="Calibri" panose="020F0502020204030204" pitchFamily="34" charset="0"/>
                        </a:rPr>
                        <a:t>2.000,00 €</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5225021"/>
                  </a:ext>
                </a:extLst>
              </a:tr>
              <a:tr h="216024">
                <a:tc>
                  <a:txBody>
                    <a:bodyPr/>
                    <a:lstStyle/>
                    <a:p>
                      <a:pPr algn="l" fontAlgn="ctr"/>
                      <a:r>
                        <a:rPr lang="it-IT" sz="1100" b="0" i="0" u="none" strike="noStrike">
                          <a:solidFill>
                            <a:srgbClr val="000000"/>
                          </a:solidFill>
                          <a:effectLst/>
                          <a:latin typeface="Calibri" panose="020F0502020204030204" pitchFamily="34" charset="0"/>
                        </a:rPr>
                        <a:t>CAR-190</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100" b="0" i="0" u="none" strike="noStrike" dirty="0">
                          <a:solidFill>
                            <a:srgbClr val="000000"/>
                          </a:solidFill>
                          <a:effectLst/>
                          <a:latin typeface="Calibri" panose="020F0502020204030204" pitchFamily="34" charset="0"/>
                        </a:rPr>
                        <a:t>Sfioratore dismesso il 01/12/2021</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100" b="0" i="0" u="none" strike="noStrike">
                          <a:solidFill>
                            <a:srgbClr val="000000"/>
                          </a:solidFill>
                          <a:effectLst/>
                          <a:latin typeface="Calibri" panose="020F0502020204030204" pitchFamily="34" charset="0"/>
                        </a:rPr>
                        <a:t>2.000,00 €</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3777878"/>
                  </a:ext>
                </a:extLst>
              </a:tr>
              <a:tr h="439598">
                <a:tc>
                  <a:txBody>
                    <a:bodyPr/>
                    <a:lstStyle/>
                    <a:p>
                      <a:pPr algn="l" fontAlgn="ctr"/>
                      <a:r>
                        <a:rPr lang="it-IT" sz="1100" b="0" i="0" u="none" strike="noStrike">
                          <a:solidFill>
                            <a:srgbClr val="000000"/>
                          </a:solidFill>
                          <a:effectLst/>
                          <a:latin typeface="Calibri" panose="020F0502020204030204" pitchFamily="34" charset="0"/>
                        </a:rPr>
                        <a:t>CAS-20</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it-IT" sz="1100" b="0" i="0" u="none" strike="noStrike" dirty="0">
                          <a:solidFill>
                            <a:srgbClr val="000000"/>
                          </a:solidFill>
                          <a:effectLst/>
                          <a:latin typeface="Calibri" panose="020F0502020204030204" pitchFamily="34" charset="0"/>
                        </a:rPr>
                        <a:t>Sfioro che sarà eliminato come parte di un progetto di rifacimento della rete principale entro il 31/12/2025 </a:t>
                      </a:r>
                    </a:p>
                    <a:p>
                      <a:pPr algn="ctr" fontAlgn="ctr"/>
                      <a:r>
                        <a:rPr lang="it-IT" sz="1100" b="1" i="0" u="none" strike="noStrike" dirty="0">
                          <a:solidFill>
                            <a:srgbClr val="00B050"/>
                          </a:solidFill>
                          <a:effectLst/>
                          <a:latin typeface="Calibri" panose="020F0502020204030204" pitchFamily="34" charset="0"/>
                        </a:rPr>
                        <a:t>ALLEGGERIMENTO</a:t>
                      </a:r>
                      <a:r>
                        <a:rPr lang="it-IT" sz="1100" b="1" i="0" u="none" strike="noStrike" dirty="0">
                          <a:solidFill>
                            <a:srgbClr val="000000"/>
                          </a:solidFill>
                          <a:effectLst/>
                          <a:latin typeface="Calibri" panose="020F0502020204030204" pitchFamily="34" charset="0"/>
                        </a:rPr>
                        <a:t> – </a:t>
                      </a:r>
                      <a:r>
                        <a:rPr lang="it-IT" sz="1100" b="1" i="0" u="none" strike="noStrike" dirty="0">
                          <a:solidFill>
                            <a:srgbClr val="FF9933"/>
                          </a:solidFill>
                          <a:effectLst/>
                          <a:latin typeface="Calibri" panose="020F0502020204030204" pitchFamily="34" charset="0"/>
                        </a:rPr>
                        <a:t>adeguamento soglia</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100" b="0" i="0" u="none" strike="noStrike">
                          <a:solidFill>
                            <a:srgbClr val="000000"/>
                          </a:solidFill>
                          <a:effectLst/>
                          <a:latin typeface="Calibri" panose="020F0502020204030204" pitchFamily="34" charset="0"/>
                        </a:rPr>
                        <a:t>2.000,00 €</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9927232"/>
                  </a:ext>
                </a:extLst>
              </a:tr>
              <a:tr h="394952">
                <a:tc>
                  <a:txBody>
                    <a:bodyPr/>
                    <a:lstStyle/>
                    <a:p>
                      <a:pPr algn="l" fontAlgn="ctr"/>
                      <a:r>
                        <a:rPr lang="it-IT" sz="1100" b="0" i="0" u="none" strike="noStrike">
                          <a:solidFill>
                            <a:srgbClr val="000000"/>
                          </a:solidFill>
                          <a:effectLst/>
                          <a:latin typeface="Calibri" panose="020F0502020204030204" pitchFamily="34" charset="0"/>
                        </a:rPr>
                        <a:t>MZZ-10</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it-IT" sz="1100" b="0" i="0" u="none" strike="noStrike" dirty="0">
                          <a:solidFill>
                            <a:srgbClr val="000000"/>
                          </a:solidFill>
                          <a:effectLst/>
                          <a:latin typeface="Calibri" panose="020F0502020204030204" pitchFamily="34" charset="0"/>
                        </a:rPr>
                        <a:t>Adeguamento della soglia di sfioro entro il 31/12/2025 </a:t>
                      </a:r>
                    </a:p>
                    <a:p>
                      <a:pPr algn="ctr" fontAlgn="ctr"/>
                      <a:r>
                        <a:rPr lang="it-IT" sz="1100" b="1" i="0" u="none" strike="noStrike" dirty="0">
                          <a:solidFill>
                            <a:srgbClr val="00B050"/>
                          </a:solidFill>
                          <a:effectLst/>
                          <a:latin typeface="Calibri" panose="020F0502020204030204" pitchFamily="34" charset="0"/>
                        </a:rPr>
                        <a:t>ALLEGGERIMENTO</a:t>
                      </a:r>
                      <a:r>
                        <a:rPr lang="it-IT" sz="1100" b="1" i="0" u="none" strike="noStrike" dirty="0">
                          <a:solidFill>
                            <a:srgbClr val="000000"/>
                          </a:solidFill>
                          <a:effectLst/>
                          <a:latin typeface="Calibri" panose="020F0502020204030204" pitchFamily="34" charset="0"/>
                        </a:rPr>
                        <a:t> </a:t>
                      </a:r>
                      <a:r>
                        <a:rPr lang="it-IT" sz="1100" b="0" i="0" u="none" strike="noStrike" dirty="0">
                          <a:solidFill>
                            <a:srgbClr val="000000"/>
                          </a:solidFill>
                          <a:effectLst/>
                          <a:latin typeface="Calibri" panose="020F0502020204030204" pitchFamily="34" charset="0"/>
                        </a:rPr>
                        <a:t>–</a:t>
                      </a:r>
                      <a:r>
                        <a:rPr lang="it-IT" sz="1100" b="1" i="0" u="none" strike="noStrike" dirty="0">
                          <a:solidFill>
                            <a:srgbClr val="000000"/>
                          </a:solidFill>
                          <a:effectLst/>
                          <a:latin typeface="Calibri" panose="020F0502020204030204" pitchFamily="34" charset="0"/>
                        </a:rPr>
                        <a:t> </a:t>
                      </a:r>
                      <a:r>
                        <a:rPr lang="it-IT" sz="1100" b="1" i="0" u="none" strike="noStrike" dirty="0">
                          <a:solidFill>
                            <a:srgbClr val="FF9933"/>
                          </a:solidFill>
                          <a:effectLst/>
                          <a:latin typeface="Calibri" panose="020F0502020204030204" pitchFamily="34" charset="0"/>
                        </a:rPr>
                        <a:t>adeguamento soglia</a:t>
                      </a:r>
                      <a:endParaRPr lang="it-IT" sz="1100" b="0" i="0" u="none" strike="noStrike" dirty="0">
                        <a:solidFill>
                          <a:srgbClr val="000000"/>
                        </a:solidFill>
                        <a:effectLst/>
                        <a:latin typeface="Calibri" panose="020F0502020204030204" pitchFamily="34" charset="0"/>
                      </a:endParaRP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100" b="0" i="0" u="none" strike="noStrike" dirty="0">
                          <a:solidFill>
                            <a:srgbClr val="000000"/>
                          </a:solidFill>
                          <a:effectLst/>
                          <a:latin typeface="Calibri" panose="020F0502020204030204" pitchFamily="34" charset="0"/>
                        </a:rPr>
                        <a:t>2.000,00 €</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0975898"/>
                  </a:ext>
                </a:extLst>
              </a:tr>
              <a:tr h="249677">
                <a:tc>
                  <a:txBody>
                    <a:bodyPr/>
                    <a:lstStyle/>
                    <a:p>
                      <a:pPr algn="l" fontAlgn="ctr"/>
                      <a:r>
                        <a:rPr lang="it-IT" sz="1100" b="0" i="0" u="none" strike="noStrike">
                          <a:solidFill>
                            <a:srgbClr val="000000"/>
                          </a:solidFill>
                          <a:effectLst/>
                          <a:latin typeface="Calibri" panose="020F0502020204030204" pitchFamily="34" charset="0"/>
                        </a:rPr>
                        <a:t>MZZ-85</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100" b="0" i="0" u="none" strike="noStrike" dirty="0">
                          <a:solidFill>
                            <a:srgbClr val="000000"/>
                          </a:solidFill>
                          <a:effectLst/>
                          <a:latin typeface="Calibri" panose="020F0502020204030204" pitchFamily="34" charset="0"/>
                        </a:rPr>
                        <a:t>Sfioratore dismesso il 06/12/2021</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100" b="0" i="0" u="none" strike="noStrike" dirty="0">
                          <a:solidFill>
                            <a:srgbClr val="000000"/>
                          </a:solidFill>
                          <a:effectLst/>
                          <a:latin typeface="Calibri" panose="020F0502020204030204" pitchFamily="34" charset="0"/>
                        </a:rPr>
                        <a:t>2.000,00 €</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2133249"/>
                  </a:ext>
                </a:extLst>
              </a:tr>
              <a:tr h="216024">
                <a:tc>
                  <a:txBody>
                    <a:bodyPr/>
                    <a:lstStyle/>
                    <a:p>
                      <a:pPr algn="l" fontAlgn="ctr"/>
                      <a:r>
                        <a:rPr lang="it-IT" sz="1100" b="0" i="0" u="none" strike="noStrike">
                          <a:solidFill>
                            <a:srgbClr val="000000"/>
                          </a:solidFill>
                          <a:effectLst/>
                          <a:latin typeface="Calibri" panose="020F0502020204030204" pitchFamily="34" charset="0"/>
                        </a:rPr>
                        <a:t>PNT-30</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100" b="0" i="0" u="none" strike="noStrike" dirty="0">
                          <a:solidFill>
                            <a:srgbClr val="000000"/>
                          </a:solidFill>
                          <a:effectLst/>
                          <a:latin typeface="Calibri" panose="020F0502020204030204" pitchFamily="34" charset="0"/>
                        </a:rPr>
                        <a:t>Sfioratore dismesso 07/12/2021</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100" b="0" i="0" u="none" strike="noStrike" dirty="0">
                          <a:solidFill>
                            <a:srgbClr val="000000"/>
                          </a:solidFill>
                          <a:effectLst/>
                          <a:latin typeface="Calibri" panose="020F0502020204030204" pitchFamily="34" charset="0"/>
                        </a:rPr>
                        <a:t>2.000,00 €</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9705193"/>
                  </a:ext>
                </a:extLst>
              </a:tr>
              <a:tr h="864096">
                <a:tc>
                  <a:txBody>
                    <a:bodyPr/>
                    <a:lstStyle/>
                    <a:p>
                      <a:pPr algn="l" fontAlgn="ctr"/>
                      <a:r>
                        <a:rPr lang="it-IT" sz="1100" b="0" i="0" u="none" strike="noStrike">
                          <a:solidFill>
                            <a:srgbClr val="000000"/>
                          </a:solidFill>
                          <a:effectLst/>
                          <a:latin typeface="Calibri" panose="020F0502020204030204" pitchFamily="34" charset="0"/>
                        </a:rPr>
                        <a:t>TRV-10</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it-IT" sz="1100" b="0" i="0" u="none" strike="noStrike" dirty="0">
                          <a:solidFill>
                            <a:srgbClr val="000000"/>
                          </a:solidFill>
                          <a:effectLst/>
                          <a:latin typeface="Calibri" panose="020F0502020204030204" pitchFamily="34" charset="0"/>
                        </a:rPr>
                        <a:t>adeguamento soglia con realizzazione vasca volano - Progettazione entro 30/06/2025</a:t>
                      </a:r>
                    </a:p>
                    <a:p>
                      <a:pPr algn="ctr" fontAlgn="ctr"/>
                      <a:r>
                        <a:rPr lang="it-IT" sz="1100" b="0" i="0" u="none" strike="noStrike" dirty="0">
                          <a:solidFill>
                            <a:srgbClr val="000000"/>
                          </a:solidFill>
                          <a:effectLst/>
                          <a:latin typeface="Calibri" panose="020F0502020204030204" pitchFamily="34" charset="0"/>
                        </a:rPr>
                        <a:t>Per sfioratore di </a:t>
                      </a:r>
                    </a:p>
                    <a:p>
                      <a:pPr algn="ctr" fontAlgn="ctr"/>
                      <a:r>
                        <a:rPr lang="it-IT" sz="1100" b="1" i="0" u="none" strike="noStrike" dirty="0">
                          <a:solidFill>
                            <a:srgbClr val="FF0000"/>
                          </a:solidFill>
                          <a:effectLst/>
                          <a:latin typeface="Calibri" panose="020F0502020204030204" pitchFamily="34" charset="0"/>
                        </a:rPr>
                        <a:t>LIMITAZIONE </a:t>
                      </a:r>
                      <a:r>
                        <a:rPr lang="it-IT" sz="1100" b="1" i="0" u="none" strike="noStrike" dirty="0">
                          <a:solidFill>
                            <a:srgbClr val="040000"/>
                          </a:solidFill>
                          <a:effectLst/>
                          <a:latin typeface="Calibri" panose="020F0502020204030204" pitchFamily="34" charset="0"/>
                        </a:rPr>
                        <a:t>–</a:t>
                      </a:r>
                      <a:r>
                        <a:rPr lang="it-IT" sz="1100" b="1" i="0" u="none" strike="noStrike" dirty="0">
                          <a:solidFill>
                            <a:srgbClr val="FF0000"/>
                          </a:solidFill>
                          <a:effectLst/>
                          <a:latin typeface="Calibri" panose="020F0502020204030204" pitchFamily="34" charset="0"/>
                        </a:rPr>
                        <a:t> </a:t>
                      </a:r>
                      <a:r>
                        <a:rPr lang="it-IT" sz="1100" b="1" i="0" u="none" strike="noStrike" kern="1200" dirty="0">
                          <a:solidFill>
                            <a:srgbClr val="FF9933"/>
                          </a:solidFill>
                          <a:effectLst/>
                          <a:latin typeface="Calibri" panose="020F0502020204030204" pitchFamily="34" charset="0"/>
                          <a:ea typeface="+mn-ea"/>
                          <a:cs typeface="+mn-cs"/>
                        </a:rPr>
                        <a:t>accumulo e rilancio reflui in fognatura</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100" b="0" i="0" u="none" strike="noStrike" dirty="0">
                          <a:solidFill>
                            <a:srgbClr val="000000"/>
                          </a:solidFill>
                          <a:effectLst/>
                          <a:latin typeface="Calibri" panose="020F0502020204030204" pitchFamily="34" charset="0"/>
                        </a:rPr>
                        <a:t>1.500.000,00 €</a:t>
                      </a:r>
                    </a:p>
                  </a:txBody>
                  <a:tcPr marL="4579" marR="4579" marT="4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217246"/>
                  </a:ext>
                </a:extLst>
              </a:tr>
            </a:tbl>
          </a:graphicData>
        </a:graphic>
      </p:graphicFrame>
    </p:spTree>
    <p:extLst>
      <p:ext uri="{BB962C8B-B14F-4D97-AF65-F5344CB8AC3E}">
        <p14:creationId xmlns:p14="http://schemas.microsoft.com/office/powerpoint/2010/main" val="287670918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242F0D6C-5E3D-42F4-AA39-09389AE5B571}"/>
              </a:ext>
            </a:extLst>
          </p:cNvPr>
          <p:cNvSpPr/>
          <p:nvPr/>
        </p:nvSpPr>
        <p:spPr>
          <a:xfrm>
            <a:off x="1226972" y="764704"/>
            <a:ext cx="1728192" cy="392159"/>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lnSpc>
                <a:spcPct val="115000"/>
              </a:lnSpc>
              <a:spcAft>
                <a:spcPts val="1000"/>
              </a:spcAft>
            </a:pPr>
            <a:r>
              <a:rPr lang="it-IT" dirty="0">
                <a:latin typeface="Calibri" panose="020F0502020204030204" pitchFamily="34" charset="0"/>
                <a:ea typeface="Calibri" panose="020F0502020204030204" pitchFamily="34" charset="0"/>
                <a:cs typeface="Times New Roman" panose="02020603050405020304" pitchFamily="18" charset="0"/>
              </a:rPr>
              <a:t>Bacino PALOSCO</a:t>
            </a:r>
          </a:p>
        </p:txBody>
      </p:sp>
      <p:pic>
        <p:nvPicPr>
          <p:cNvPr id="2" name="Immagine 1">
            <a:extLst>
              <a:ext uri="{FF2B5EF4-FFF2-40B4-BE49-F238E27FC236}">
                <a16:creationId xmlns:a16="http://schemas.microsoft.com/office/drawing/2014/main" id="{16DCD457-6889-4AB3-BA22-106EF5FDDB23}"/>
              </a:ext>
            </a:extLst>
          </p:cNvPr>
          <p:cNvPicPr>
            <a:picLocks noChangeAspect="1"/>
          </p:cNvPicPr>
          <p:nvPr/>
        </p:nvPicPr>
        <p:blipFill>
          <a:blip r:embed="rId3"/>
          <a:stretch>
            <a:fillRect/>
          </a:stretch>
        </p:blipFill>
        <p:spPr>
          <a:xfrm>
            <a:off x="179512" y="1304764"/>
            <a:ext cx="3823112" cy="4248472"/>
          </a:xfrm>
          <a:prstGeom prst="rect">
            <a:avLst/>
          </a:prstGeom>
        </p:spPr>
      </p:pic>
      <p:sp>
        <p:nvSpPr>
          <p:cNvPr id="4" name="Rettangolo 3">
            <a:extLst>
              <a:ext uri="{FF2B5EF4-FFF2-40B4-BE49-F238E27FC236}">
                <a16:creationId xmlns:a16="http://schemas.microsoft.com/office/drawing/2014/main" id="{9A4BC675-195D-4460-87FC-9D1A3D3B210C}"/>
              </a:ext>
            </a:extLst>
          </p:cNvPr>
          <p:cNvSpPr/>
          <p:nvPr/>
        </p:nvSpPr>
        <p:spPr>
          <a:xfrm>
            <a:off x="4139952" y="591451"/>
            <a:ext cx="4752528" cy="738664"/>
          </a:xfrm>
          <a:prstGeom prst="rect">
            <a:avLst/>
          </a:prstGeom>
        </p:spPr>
        <p:txBody>
          <a:bodyPr wrap="square">
            <a:spAutoFit/>
          </a:bodyPr>
          <a:lstStyle/>
          <a:p>
            <a:pPr algn="just"/>
            <a:r>
              <a:rPr lang="it-IT" sz="1400" b="1" dirty="0">
                <a:solidFill>
                  <a:srgbClr val="000000"/>
                </a:solidFill>
                <a:latin typeface="Calibri" panose="020F0502020204030204" pitchFamily="34" charset="0"/>
                <a:cs typeface="Calibri" panose="020F0502020204030204" pitchFamily="34" charset="0"/>
              </a:rPr>
              <a:t>CRITICITA' RETE FOGNARIA – DOSRI</a:t>
            </a:r>
            <a:r>
              <a:rPr lang="it-IT" sz="1400" dirty="0">
                <a:solidFill>
                  <a:srgbClr val="000000"/>
                </a:solidFill>
                <a:latin typeface="Calibri" panose="020F0502020204030204" pitchFamily="34" charset="0"/>
                <a:cs typeface="Calibri" panose="020F0502020204030204" pitchFamily="34" charset="0"/>
              </a:rPr>
              <a:t>: individuazione di vie con criticità da approfondire, ruscellamenti, allagamenti, scarichi con sollevamenti non corretti, sovrapressione della rete</a:t>
            </a:r>
            <a:endParaRPr lang="it-IT" sz="1400" dirty="0">
              <a:latin typeface="Calibri" panose="020F0502020204030204" pitchFamily="34" charset="0"/>
              <a:cs typeface="Calibri" panose="020F0502020204030204" pitchFamily="34" charset="0"/>
            </a:endParaRPr>
          </a:p>
        </p:txBody>
      </p:sp>
      <p:sp>
        <p:nvSpPr>
          <p:cNvPr id="8" name="Rettangolo 7">
            <a:extLst>
              <a:ext uri="{FF2B5EF4-FFF2-40B4-BE49-F238E27FC236}">
                <a16:creationId xmlns:a16="http://schemas.microsoft.com/office/drawing/2014/main" id="{46CD44ED-C348-46D7-B670-C57ED371B2BE}"/>
              </a:ext>
            </a:extLst>
          </p:cNvPr>
          <p:cNvSpPr/>
          <p:nvPr/>
        </p:nvSpPr>
        <p:spPr>
          <a:xfrm>
            <a:off x="4139952" y="5661248"/>
            <a:ext cx="4752528" cy="523220"/>
          </a:xfrm>
          <a:prstGeom prst="rect">
            <a:avLst/>
          </a:prstGeom>
        </p:spPr>
        <p:txBody>
          <a:bodyPr wrap="square">
            <a:spAutoFit/>
          </a:bodyPr>
          <a:lstStyle/>
          <a:p>
            <a:pPr algn="just"/>
            <a:r>
              <a:rPr lang="it-IT" sz="1400" b="1" dirty="0">
                <a:solidFill>
                  <a:srgbClr val="000000"/>
                </a:solidFill>
                <a:latin typeface="Calibri" panose="020F0502020204030204" pitchFamily="34" charset="0"/>
              </a:rPr>
              <a:t>CONTRIBUTI INVARIANZA </a:t>
            </a:r>
            <a:r>
              <a:rPr lang="it-IT" sz="1400" dirty="0">
                <a:solidFill>
                  <a:srgbClr val="000000"/>
                </a:solidFill>
                <a:latin typeface="Calibri" panose="020F0502020204030204" pitchFamily="34" charset="0"/>
              </a:rPr>
              <a:t>in pubblica fognatura in mancanza di altro recapito (Suolo/CIS)</a:t>
            </a:r>
            <a:endParaRPr lang="it-IT" sz="1400" dirty="0"/>
          </a:p>
        </p:txBody>
      </p:sp>
      <p:pic>
        <p:nvPicPr>
          <p:cNvPr id="7" name="Immagine 6">
            <a:extLst>
              <a:ext uri="{FF2B5EF4-FFF2-40B4-BE49-F238E27FC236}">
                <a16:creationId xmlns:a16="http://schemas.microsoft.com/office/drawing/2014/main" id="{47317BE4-B517-485D-8F23-B280C85FF8E9}"/>
              </a:ext>
            </a:extLst>
          </p:cNvPr>
          <p:cNvPicPr>
            <a:picLocks noChangeAspect="1"/>
          </p:cNvPicPr>
          <p:nvPr/>
        </p:nvPicPr>
        <p:blipFill>
          <a:blip r:embed="rId4"/>
          <a:stretch>
            <a:fillRect/>
          </a:stretch>
        </p:blipFill>
        <p:spPr>
          <a:xfrm>
            <a:off x="4572000" y="1330115"/>
            <a:ext cx="3854012" cy="4235597"/>
          </a:xfrm>
          <a:prstGeom prst="rect">
            <a:avLst/>
          </a:prstGeom>
          <a:ln>
            <a:solidFill>
              <a:sysClr val="windowText" lastClr="000000"/>
            </a:solidFill>
          </a:ln>
        </p:spPr>
      </p:pic>
    </p:spTree>
    <p:extLst>
      <p:ext uri="{BB962C8B-B14F-4D97-AF65-F5344CB8AC3E}">
        <p14:creationId xmlns:p14="http://schemas.microsoft.com/office/powerpoint/2010/main" val="381090445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1039"/>
          <p:cNvSpPr>
            <a:spLocks noGrp="1" noChangeArrowheads="1"/>
          </p:cNvSpPr>
          <p:nvPr>
            <p:ph type="body" idx="1"/>
          </p:nvPr>
        </p:nvSpPr>
        <p:spPr bwMode="auto">
          <a:xfrm>
            <a:off x="377819" y="692696"/>
            <a:ext cx="8388362" cy="52147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it-IT" sz="1800" b="1" dirty="0">
                <a:ln w="18415" cmpd="sng">
                  <a:noFill/>
                  <a:prstDash val="solid"/>
                </a:ln>
                <a:solidFill>
                  <a:srgbClr val="0070C0"/>
                </a:solidFill>
                <a:latin typeface="Arial" panose="020B0604020202020204" pitchFamily="34" charset="0"/>
                <a:cs typeface="Arial" panose="020B0604020202020204" pitchFamily="34" charset="0"/>
              </a:rPr>
              <a:t>Regolamento Regionale 29 marzo 2019 - n.6</a:t>
            </a:r>
          </a:p>
          <a:p>
            <a:pPr algn="ctr"/>
            <a:r>
              <a:rPr lang="it-IT" sz="1400" b="1" dirty="0">
                <a:ln w="18415" cmpd="sng">
                  <a:noFill/>
                  <a:prstDash val="solid"/>
                </a:ln>
                <a:solidFill>
                  <a:srgbClr val="0070C0"/>
                </a:solidFill>
                <a:latin typeface="Arial" panose="020B0604020202020204" pitchFamily="34" charset="0"/>
                <a:cs typeface="Arial" panose="020B0604020202020204" pitchFamily="34" charset="0"/>
              </a:rPr>
              <a:t>TITOLO III - RETI E SFIORATORI - Articoli 10-11-12-13-14</a:t>
            </a:r>
          </a:p>
          <a:p>
            <a:pPr algn="ctr"/>
            <a:endParaRPr lang="it-IT" sz="1100" b="1" dirty="0">
              <a:ln w="18415" cmpd="sng">
                <a:noFill/>
                <a:prstDash val="solid"/>
              </a:ln>
              <a:solidFill>
                <a:srgbClr val="0070C0"/>
              </a:solidFill>
            </a:endParaRPr>
          </a:p>
          <a:p>
            <a:pPr algn="just">
              <a:spcBef>
                <a:spcPts val="0"/>
              </a:spcBef>
              <a:spcAft>
                <a:spcPts val="0"/>
              </a:spcAft>
              <a:buFontTx/>
              <a:buChar char="-"/>
            </a:pPr>
            <a:endParaRPr lang="it-IT" sz="1800" dirty="0">
              <a:latin typeface="Calibri" panose="020F0502020204030204" pitchFamily="34" charset="0"/>
              <a:ea typeface="Times New Roman"/>
              <a:cs typeface="Calibri" panose="020F0502020204030204" pitchFamily="34" charset="0"/>
            </a:endParaRPr>
          </a:p>
          <a:p>
            <a:pPr marL="0" indent="0" algn="just">
              <a:spcBef>
                <a:spcPts val="0"/>
              </a:spcBef>
              <a:spcAft>
                <a:spcPts val="0"/>
              </a:spcAft>
            </a:pPr>
            <a:r>
              <a:rPr lang="it-IT" sz="1600" b="1" dirty="0">
                <a:solidFill>
                  <a:schemeClr val="accent1">
                    <a:lumMod val="75000"/>
                  </a:schemeClr>
                </a:solidFill>
                <a:latin typeface="Calibri" panose="020F0502020204030204" pitchFamily="34" charset="0"/>
                <a:cs typeface="Calibri" panose="020F0502020204030204" pitchFamily="34" charset="0"/>
              </a:rPr>
              <a:t>LIMITAZIONE DELLE PORTATE </a:t>
            </a:r>
            <a:r>
              <a:rPr lang="it-IT" sz="1000" dirty="0">
                <a:latin typeface="Calibri" panose="020F0502020204030204" pitchFamily="34" charset="0"/>
                <a:cs typeface="Calibri" panose="020F0502020204030204" pitchFamily="34" charset="0"/>
              </a:rPr>
              <a:t>(Art</a:t>
            </a:r>
            <a:r>
              <a:rPr lang="it-IT" sz="1000" dirty="0">
                <a:latin typeface="Calibri" panose="020F0502020204030204" pitchFamily="34" charset="0"/>
                <a:ea typeface="Times New Roman"/>
                <a:cs typeface="Calibri" panose="020F0502020204030204" pitchFamily="34" charset="0"/>
              </a:rPr>
              <a:t>. 10 comma 2) </a:t>
            </a:r>
            <a:r>
              <a:rPr lang="it-IT" sz="1600" b="1" dirty="0">
                <a:solidFill>
                  <a:schemeClr val="accent1">
                    <a:lumMod val="75000"/>
                  </a:schemeClr>
                </a:solidFill>
                <a:latin typeface="Calibri" panose="020F0502020204030204" pitchFamily="34" charset="0"/>
                <a:cs typeface="Calibri" panose="020F0502020204030204" pitchFamily="34" charset="0"/>
              </a:rPr>
              <a:t> </a:t>
            </a:r>
            <a:r>
              <a:rPr lang="it-IT" sz="1600" b="1" dirty="0">
                <a:solidFill>
                  <a:srgbClr val="040000"/>
                </a:solidFill>
                <a:latin typeface="Calibri" panose="020F0502020204030204" pitchFamily="34" charset="0"/>
                <a:cs typeface="Calibri" panose="020F0502020204030204" pitchFamily="34" charset="0"/>
              </a:rPr>
              <a:t>-</a:t>
            </a:r>
            <a:r>
              <a:rPr lang="it-IT" sz="1600" b="1" dirty="0">
                <a:solidFill>
                  <a:schemeClr val="accent1">
                    <a:lumMod val="75000"/>
                  </a:schemeClr>
                </a:solidFill>
                <a:latin typeface="Calibri" panose="020F0502020204030204" pitchFamily="34" charset="0"/>
                <a:cs typeface="Calibri" panose="020F0502020204030204" pitchFamily="34" charset="0"/>
              </a:rPr>
              <a:t> </a:t>
            </a:r>
            <a:r>
              <a:rPr lang="it-IT" sz="1600" dirty="0">
                <a:latin typeface="Calibri" panose="020F0502020204030204" pitchFamily="34" charset="0"/>
                <a:ea typeface="Times New Roman"/>
                <a:cs typeface="Calibri" panose="020F0502020204030204" pitchFamily="34" charset="0"/>
              </a:rPr>
              <a:t>Il PRFS, individua entità e localizzazione delle aree disponibili al S.I.I. per gli interventi di contenimento delle portate defluenti nel sistema fognario, nonché le altre eventuali misure volte a raggiungere il rispetto del valore limite allo scarico di 40 L/(s ha impermeabile) previsto all’articolo 51 delle NTA, del PTUA. Le misure strutturali necessarie devono essere inserite nel piano dei servizi ai sensi dell’articolo 14, comma 5, lettera b) del </a:t>
            </a:r>
            <a:r>
              <a:rPr lang="it-IT" sz="1600" dirty="0" err="1">
                <a:latin typeface="Calibri" panose="020F0502020204030204" pitchFamily="34" charset="0"/>
                <a:ea typeface="Times New Roman"/>
                <a:cs typeface="Calibri" panose="020F0502020204030204" pitchFamily="34" charset="0"/>
              </a:rPr>
              <a:t>r.r.</a:t>
            </a:r>
            <a:r>
              <a:rPr lang="it-IT" sz="1600" dirty="0">
                <a:latin typeface="Calibri" panose="020F0502020204030204" pitchFamily="34" charset="0"/>
                <a:ea typeface="Times New Roman"/>
                <a:cs typeface="Calibri" panose="020F0502020204030204" pitchFamily="34" charset="0"/>
              </a:rPr>
              <a:t> 7/2017</a:t>
            </a:r>
            <a:r>
              <a:rPr lang="it-IT" sz="1800" dirty="0">
                <a:latin typeface="Calibri" panose="020F0502020204030204" pitchFamily="34" charset="0"/>
                <a:ea typeface="Times New Roman"/>
                <a:cs typeface="Calibri" panose="020F0502020204030204" pitchFamily="34" charset="0"/>
              </a:rPr>
              <a:t>.</a:t>
            </a:r>
            <a:r>
              <a:rPr lang="it-IT" sz="1200" dirty="0">
                <a:latin typeface="Calibri" panose="020F0502020204030204" pitchFamily="34" charset="0"/>
                <a:ea typeface="Times New Roman"/>
                <a:cs typeface="Calibri" panose="020F0502020204030204" pitchFamily="34" charset="0"/>
              </a:rPr>
              <a:t> </a:t>
            </a:r>
            <a:endParaRPr lang="it-IT" sz="1800" dirty="0">
              <a:latin typeface="Calibri" panose="020F0502020204030204" pitchFamily="34" charset="0"/>
              <a:ea typeface="Times New Roman"/>
              <a:cs typeface="Calibri" panose="020F0502020204030204" pitchFamily="34" charset="0"/>
            </a:endParaRPr>
          </a:p>
          <a:p>
            <a:pPr marL="0" indent="0" algn="just">
              <a:spcAft>
                <a:spcPts val="0"/>
              </a:spcAft>
            </a:pPr>
            <a:endParaRPr lang="it-IT" altLang="it-IT" sz="1800" dirty="0">
              <a:latin typeface="New York"/>
              <a:cs typeface="Times New Roman"/>
            </a:endParaRPr>
          </a:p>
          <a:p>
            <a:pPr algn="just">
              <a:spcAft>
                <a:spcPts val="0"/>
              </a:spcAft>
              <a:buFontTx/>
              <a:buChar char="-"/>
            </a:pPr>
            <a:endParaRPr lang="it-IT" altLang="it-IT" sz="2400" dirty="0"/>
          </a:p>
        </p:txBody>
      </p:sp>
      <p:sp>
        <p:nvSpPr>
          <p:cNvPr id="3" name="Rectangle 1039">
            <a:extLst>
              <a:ext uri="{FF2B5EF4-FFF2-40B4-BE49-F238E27FC236}">
                <a16:creationId xmlns:a16="http://schemas.microsoft.com/office/drawing/2014/main" id="{A4D46237-188E-4150-8E6D-BF7B7F171467}"/>
              </a:ext>
            </a:extLst>
          </p:cNvPr>
          <p:cNvSpPr txBox="1">
            <a:spLocks noChangeArrowheads="1"/>
          </p:cNvSpPr>
          <p:nvPr/>
        </p:nvSpPr>
        <p:spPr bwMode="auto">
          <a:xfrm>
            <a:off x="377819" y="2924944"/>
            <a:ext cx="8388362" cy="52147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spcBef>
                <a:spcPts val="0"/>
              </a:spcBef>
              <a:spcAft>
                <a:spcPts val="0"/>
              </a:spcAft>
              <a:buFontTx/>
              <a:buChar char="-"/>
            </a:pPr>
            <a:endParaRPr lang="it-IT" sz="1800" kern="0" dirty="0">
              <a:latin typeface="Calibri" panose="020F0502020204030204" pitchFamily="34" charset="0"/>
              <a:ea typeface="Times New Roman"/>
              <a:cs typeface="Calibri" panose="020F0502020204030204" pitchFamily="34" charset="0"/>
            </a:endParaRPr>
          </a:p>
          <a:p>
            <a:pPr marL="0" indent="0" algn="just">
              <a:spcBef>
                <a:spcPts val="0"/>
              </a:spcBef>
              <a:spcAft>
                <a:spcPts val="0"/>
              </a:spcAft>
            </a:pPr>
            <a:endParaRPr lang="it-IT" sz="1800" kern="0" dirty="0">
              <a:latin typeface="Calibri" panose="020F0502020204030204" pitchFamily="34" charset="0"/>
              <a:cs typeface="Calibri" panose="020F0502020204030204" pitchFamily="34" charset="0"/>
            </a:endParaRPr>
          </a:p>
          <a:p>
            <a:pPr marL="0" indent="0" algn="just">
              <a:spcBef>
                <a:spcPts val="0"/>
              </a:spcBef>
              <a:spcAft>
                <a:spcPts val="0"/>
              </a:spcAft>
            </a:pPr>
            <a:r>
              <a:rPr lang="it-IT" sz="1600" b="1" dirty="0">
                <a:solidFill>
                  <a:schemeClr val="accent1">
                    <a:lumMod val="75000"/>
                  </a:schemeClr>
                </a:solidFill>
                <a:latin typeface="Calibri" panose="020F0502020204030204" pitchFamily="34" charset="0"/>
                <a:cs typeface="Calibri" panose="020F0502020204030204" pitchFamily="34" charset="0"/>
              </a:rPr>
              <a:t>ACQUE PARASSITE</a:t>
            </a:r>
            <a:r>
              <a:rPr lang="it-IT" sz="1600" kern="0" dirty="0">
                <a:latin typeface="Calibri" panose="020F0502020204030204" pitchFamily="34" charset="0"/>
                <a:ea typeface="Times New Roman"/>
                <a:cs typeface="Calibri" panose="020F0502020204030204" pitchFamily="34" charset="0"/>
              </a:rPr>
              <a:t> </a:t>
            </a:r>
            <a:r>
              <a:rPr lang="it-IT" sz="1000" dirty="0">
                <a:latin typeface="Calibri" panose="020F0502020204030204" pitchFamily="34" charset="0"/>
                <a:cs typeface="Calibri" panose="020F0502020204030204" pitchFamily="34" charset="0"/>
              </a:rPr>
              <a:t>(Articolo 10, comma 3) </a:t>
            </a:r>
            <a:r>
              <a:rPr lang="it-IT" sz="1600" kern="0" dirty="0">
                <a:latin typeface="Calibri" panose="020F0502020204030204" pitchFamily="34" charset="0"/>
                <a:ea typeface="Times New Roman"/>
                <a:cs typeface="Calibri" panose="020F0502020204030204" pitchFamily="34" charset="0"/>
              </a:rPr>
              <a:t>interventi necessari al </a:t>
            </a:r>
            <a:r>
              <a:rPr lang="it-IT" sz="1600" kern="0" dirty="0">
                <a:latin typeface="Calibri" panose="020F0502020204030204" pitchFamily="34" charset="0"/>
                <a:cs typeface="Calibri" panose="020F0502020204030204" pitchFamily="34" charset="0"/>
              </a:rPr>
              <a:t>contenimento dell’aliquota delle acque parassite </a:t>
            </a:r>
            <a:r>
              <a:rPr lang="it-IT" sz="1600" kern="0" dirty="0">
                <a:latin typeface="Calibri" panose="020F0502020204030204" pitchFamily="34" charset="0"/>
                <a:ea typeface="Times New Roman"/>
                <a:cs typeface="Calibri" panose="020F0502020204030204" pitchFamily="34" charset="0"/>
              </a:rPr>
              <a:t>defluenti in fognatura valutata con opportuna metodologia per migliorare efficienza dei sistemi e garantire funzionamento adeguato della rete. Obiettivo di contenimento entro portata pari al 30 per cento della portata nera media annua. La verifica dell’aliquota di acque parassite deve essere effettuata almeno in corrispondenza delle sezioni poste immediatamente a monte dei principali manufatti sfioratori nonché all’ingresso dell’impianto di depurazione delle acque reflue.</a:t>
            </a:r>
            <a:endParaRPr lang="it-IT" altLang="it-IT" sz="1800" kern="0" dirty="0">
              <a:latin typeface="New York"/>
              <a:cs typeface="Times New Roman"/>
            </a:endParaRPr>
          </a:p>
          <a:p>
            <a:pPr algn="just">
              <a:spcAft>
                <a:spcPts val="0"/>
              </a:spcAft>
              <a:buFontTx/>
              <a:buChar char="-"/>
            </a:pPr>
            <a:endParaRPr lang="it-IT" altLang="it-IT" sz="2400" kern="0"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 name="Tabella 8">
            <a:extLst>
              <a:ext uri="{FF2B5EF4-FFF2-40B4-BE49-F238E27FC236}">
                <a16:creationId xmlns:a16="http://schemas.microsoft.com/office/drawing/2014/main" id="{DF968D90-D01D-4E03-9342-629C25011E49}"/>
              </a:ext>
            </a:extLst>
          </p:cNvPr>
          <p:cNvGraphicFramePr>
            <a:graphicFrameLocks noGrp="1"/>
          </p:cNvGraphicFramePr>
          <p:nvPr>
            <p:extLst>
              <p:ext uri="{D42A27DB-BD31-4B8C-83A1-F6EECF244321}">
                <p14:modId xmlns:p14="http://schemas.microsoft.com/office/powerpoint/2010/main" val="198803323"/>
              </p:ext>
            </p:extLst>
          </p:nvPr>
        </p:nvGraphicFramePr>
        <p:xfrm>
          <a:off x="172751" y="692696"/>
          <a:ext cx="8626521" cy="3810384"/>
        </p:xfrm>
        <a:graphic>
          <a:graphicData uri="http://schemas.openxmlformats.org/drawingml/2006/table">
            <a:tbl>
              <a:tblPr/>
              <a:tblGrid>
                <a:gridCol w="1202483">
                  <a:extLst>
                    <a:ext uri="{9D8B030D-6E8A-4147-A177-3AD203B41FA5}">
                      <a16:colId xmlns:a16="http://schemas.microsoft.com/office/drawing/2014/main" val="868382128"/>
                    </a:ext>
                  </a:extLst>
                </a:gridCol>
                <a:gridCol w="643070">
                  <a:extLst>
                    <a:ext uri="{9D8B030D-6E8A-4147-A177-3AD203B41FA5}">
                      <a16:colId xmlns:a16="http://schemas.microsoft.com/office/drawing/2014/main" val="1925340469"/>
                    </a:ext>
                  </a:extLst>
                </a:gridCol>
                <a:gridCol w="1058908">
                  <a:extLst>
                    <a:ext uri="{9D8B030D-6E8A-4147-A177-3AD203B41FA5}">
                      <a16:colId xmlns:a16="http://schemas.microsoft.com/office/drawing/2014/main" val="2309531095"/>
                    </a:ext>
                  </a:extLst>
                </a:gridCol>
                <a:gridCol w="1106462">
                  <a:extLst>
                    <a:ext uri="{9D8B030D-6E8A-4147-A177-3AD203B41FA5}">
                      <a16:colId xmlns:a16="http://schemas.microsoft.com/office/drawing/2014/main" val="3449745204"/>
                    </a:ext>
                  </a:extLst>
                </a:gridCol>
                <a:gridCol w="1468227">
                  <a:extLst>
                    <a:ext uri="{9D8B030D-6E8A-4147-A177-3AD203B41FA5}">
                      <a16:colId xmlns:a16="http://schemas.microsoft.com/office/drawing/2014/main" val="2567190250"/>
                    </a:ext>
                  </a:extLst>
                </a:gridCol>
                <a:gridCol w="1241696">
                  <a:extLst>
                    <a:ext uri="{9D8B030D-6E8A-4147-A177-3AD203B41FA5}">
                      <a16:colId xmlns:a16="http://schemas.microsoft.com/office/drawing/2014/main" val="2266490538"/>
                    </a:ext>
                  </a:extLst>
                </a:gridCol>
                <a:gridCol w="1905675">
                  <a:extLst>
                    <a:ext uri="{9D8B030D-6E8A-4147-A177-3AD203B41FA5}">
                      <a16:colId xmlns:a16="http://schemas.microsoft.com/office/drawing/2014/main" val="3940653680"/>
                    </a:ext>
                  </a:extLst>
                </a:gridCol>
              </a:tblGrid>
              <a:tr h="192281">
                <a:tc gridSpan="5">
                  <a:txBody>
                    <a:bodyPr/>
                    <a:lstStyle/>
                    <a:p>
                      <a:pPr algn="ctr" fontAlgn="ctr"/>
                      <a:r>
                        <a:rPr lang="it-IT" sz="1050" b="1" i="0" u="none" strike="noStrike" dirty="0">
                          <a:solidFill>
                            <a:srgbClr val="000000"/>
                          </a:solidFill>
                          <a:effectLst/>
                          <a:latin typeface="Calibri" panose="020F0502020204030204" pitchFamily="34" charset="0"/>
                        </a:rPr>
                        <a:t>INTERVENTI</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a:txBody>
                    <a:bodyPr/>
                    <a:lstStyle/>
                    <a:p>
                      <a:pPr algn="ctr" fontAlgn="ctr"/>
                      <a:r>
                        <a:rPr lang="it-IT" sz="1050" b="1" i="0" u="none" strike="noStrike" dirty="0">
                          <a:solidFill>
                            <a:srgbClr val="000000"/>
                          </a:solidFill>
                          <a:effectLst/>
                          <a:latin typeface="Calibri" panose="020F0502020204030204" pitchFamily="34" charset="0"/>
                        </a:rPr>
                        <a:t>TEMPI</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ctr"/>
                      <a:r>
                        <a:rPr lang="it-IT" sz="1050" b="1" i="0" u="none" strike="noStrike" dirty="0">
                          <a:solidFill>
                            <a:srgbClr val="000000"/>
                          </a:solidFill>
                          <a:effectLst/>
                          <a:latin typeface="Calibri" panose="020F0502020204030204" pitchFamily="34" charset="0"/>
                        </a:rPr>
                        <a:t>COSTO TOT. INTERVENTO DA PDI</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123633107"/>
                  </a:ext>
                </a:extLst>
              </a:tr>
              <a:tr h="201895">
                <a:tc gridSpan="5">
                  <a:txBody>
                    <a:bodyPr/>
                    <a:lstStyle/>
                    <a:p>
                      <a:pPr algn="ctr" fontAlgn="ctr"/>
                      <a:r>
                        <a:rPr lang="it-IT" sz="1050" b="1" i="0" u="none" strike="noStrike" dirty="0">
                          <a:solidFill>
                            <a:srgbClr val="000000"/>
                          </a:solidFill>
                          <a:effectLst/>
                          <a:latin typeface="Calibri" panose="020F0502020204030204" pitchFamily="34" charset="0"/>
                        </a:rPr>
                        <a:t>FASE 5 INDIVIDUAZIONE INTERVENTI</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a:txBody>
                    <a:bodyPr/>
                    <a:lstStyle/>
                    <a:p>
                      <a:pPr algn="r" fontAlgn="ctr"/>
                      <a:r>
                        <a:rPr lang="it-IT" sz="1050" b="0" i="0" u="none" strike="noStrike">
                          <a:solidFill>
                            <a:srgbClr val="000000"/>
                          </a:solidFill>
                          <a:effectLst/>
                          <a:latin typeface="Calibri" panose="020F0502020204030204" pitchFamily="34" charset="0"/>
                        </a:rPr>
                        <a:t>31/12/2024</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ibri" panose="020F0502020204030204" pitchFamily="34" charset="0"/>
                        </a:rPr>
                        <a:t>10.000,00 €</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959324"/>
                  </a:ext>
                </a:extLst>
              </a:tr>
              <a:tr h="277396">
                <a:tc rowSpan="2">
                  <a:txBody>
                    <a:bodyPr/>
                    <a:lstStyle/>
                    <a:p>
                      <a:pPr algn="ctr" fontAlgn="ctr"/>
                      <a:r>
                        <a:rPr lang="it-IT" sz="1050" b="1" i="0" u="none" strike="noStrike" dirty="0">
                          <a:solidFill>
                            <a:srgbClr val="000000"/>
                          </a:solidFill>
                          <a:effectLst/>
                          <a:latin typeface="Calibri" panose="020F0502020204030204" pitchFamily="34" charset="0"/>
                        </a:rPr>
                        <a:t>adeguamento sfioratori portata di soglia</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1050" b="1" i="0" u="none" strike="noStrike" dirty="0">
                          <a:solidFill>
                            <a:srgbClr val="000000"/>
                          </a:solidFill>
                          <a:effectLst/>
                          <a:latin typeface="Calibri" panose="020F0502020204030204" pitchFamily="34" charset="0"/>
                        </a:rPr>
                        <a:t>SF3</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1050" b="0" i="0" u="none" strike="noStrike" dirty="0">
                          <a:solidFill>
                            <a:srgbClr val="000000"/>
                          </a:solidFill>
                          <a:effectLst/>
                          <a:latin typeface="Calibri" panose="020F0502020204030204" pitchFamily="34" charset="0"/>
                        </a:rPr>
                        <a:t> </a:t>
                      </a:r>
                    </a:p>
                  </a:txBody>
                  <a:tcPr marL="6152" marR="6152" marT="6152"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it-IT" sz="1050" b="0" i="0" u="none" strike="noStrike" dirty="0">
                          <a:solidFill>
                            <a:srgbClr val="000000"/>
                          </a:solidFill>
                          <a:effectLst/>
                          <a:latin typeface="Calibri" panose="020F0502020204030204" pitchFamily="34" charset="0"/>
                        </a:rPr>
                        <a:t> la portata di soglia dello sfioratore è &lt; 20 l/s</a:t>
                      </a:r>
                    </a:p>
                  </a:txBody>
                  <a:tcPr marL="6152" marR="6152" marT="615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it-IT" sz="1050" b="0" i="0" u="none" strike="noStrike" dirty="0">
                          <a:solidFill>
                            <a:srgbClr val="000000"/>
                          </a:solidFill>
                          <a:effectLst/>
                          <a:latin typeface="Calibri" panose="020F0502020204030204" pitchFamily="34" charset="0"/>
                        </a:rPr>
                        <a:t> </a:t>
                      </a:r>
                    </a:p>
                  </a:txBody>
                  <a:tcPr marL="6152" marR="6152" marT="6152"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it-IT" sz="1050" b="0" i="0" u="none" strike="noStrike" dirty="0">
                          <a:solidFill>
                            <a:srgbClr val="000000"/>
                          </a:solidFill>
                          <a:effectLst/>
                          <a:latin typeface="Calibri" panose="020F0502020204030204" pitchFamily="34" charset="0"/>
                        </a:rPr>
                        <a:t>31/12/2025</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ibri" panose="020F0502020204030204" pitchFamily="34" charset="0"/>
                        </a:rPr>
                        <a:t>100.000,00 €</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6436724"/>
                  </a:ext>
                </a:extLst>
              </a:tr>
              <a:tr h="277396">
                <a:tc vMerge="1">
                  <a:txBody>
                    <a:bodyPr/>
                    <a:lstStyle/>
                    <a:p>
                      <a:endParaRPr lang="it-IT"/>
                    </a:p>
                  </a:txBody>
                  <a:tcPr/>
                </a:tc>
                <a:tc>
                  <a:txBody>
                    <a:bodyPr/>
                    <a:lstStyle/>
                    <a:p>
                      <a:pPr algn="ctr" fontAlgn="ctr"/>
                      <a:r>
                        <a:rPr lang="it-IT" sz="1050" b="1" i="0" u="none" strike="noStrike" dirty="0">
                          <a:solidFill>
                            <a:srgbClr val="000000"/>
                          </a:solidFill>
                          <a:effectLst/>
                          <a:latin typeface="Calibri" panose="020F0502020204030204" pitchFamily="34" charset="0"/>
                        </a:rPr>
                        <a:t>SF4</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it-IT" sz="1050" b="0" i="0" u="none" strike="noStrike" dirty="0">
                          <a:solidFill>
                            <a:srgbClr val="000000"/>
                          </a:solidFill>
                          <a:effectLst/>
                          <a:latin typeface="Calibri" panose="020F0502020204030204" pitchFamily="34" charset="0"/>
                        </a:rPr>
                        <a:t> </a:t>
                      </a:r>
                    </a:p>
                  </a:txBody>
                  <a:tcPr marL="6152" marR="6152" marT="6152"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it-IT" sz="1050" b="0" i="0" u="none" strike="noStrike" dirty="0">
                          <a:solidFill>
                            <a:srgbClr val="000000"/>
                          </a:solidFill>
                          <a:effectLst/>
                          <a:latin typeface="Calibri" panose="020F0502020204030204" pitchFamily="34" charset="0"/>
                        </a:rPr>
                        <a:t> </a:t>
                      </a:r>
                    </a:p>
                  </a:txBody>
                  <a:tcPr marL="6152" marR="6152" marT="615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it-IT" sz="1050" b="0" i="0" u="none" strike="noStrike" dirty="0">
                          <a:solidFill>
                            <a:srgbClr val="000000"/>
                          </a:solidFill>
                          <a:effectLst/>
                          <a:latin typeface="Calibri" panose="020F0502020204030204" pitchFamily="34" charset="0"/>
                        </a:rPr>
                        <a:t> </a:t>
                      </a:r>
                    </a:p>
                  </a:txBody>
                  <a:tcPr marL="6152" marR="6152" marT="6152"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it-IT" sz="1050" b="0" i="0" u="none" strike="noStrike" dirty="0">
                          <a:solidFill>
                            <a:srgbClr val="000000"/>
                          </a:solidFill>
                          <a:effectLst/>
                          <a:latin typeface="Calibri" panose="020F0502020204030204" pitchFamily="34" charset="0"/>
                        </a:rPr>
                        <a:t>31/12/2026</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ibri" panose="020F0502020204030204" pitchFamily="34" charset="0"/>
                        </a:rPr>
                        <a:t>100.000,00 €</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6640671"/>
                  </a:ext>
                </a:extLst>
              </a:tr>
              <a:tr h="192281">
                <a:tc>
                  <a:txBody>
                    <a:bodyPr/>
                    <a:lstStyle/>
                    <a:p>
                      <a:pPr algn="ctr" fontAlgn="ctr"/>
                      <a:r>
                        <a:rPr lang="it-IT" sz="1050" b="0" i="0" u="none" strike="noStrike" dirty="0">
                          <a:solidFill>
                            <a:srgbClr val="000000"/>
                          </a:solidFill>
                          <a:effectLst/>
                          <a:latin typeface="Calibri" panose="020F0502020204030204" pitchFamily="34" charset="0"/>
                        </a:rPr>
                        <a:t> </a:t>
                      </a:r>
                    </a:p>
                  </a:txBody>
                  <a:tcPr marL="6152" marR="6152" marT="6152"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it-IT" sz="1050" b="1" i="0" u="none" strike="noStrike" dirty="0">
                          <a:solidFill>
                            <a:srgbClr val="000000"/>
                          </a:solidFill>
                          <a:effectLst/>
                          <a:latin typeface="Calibri" panose="020F0502020204030204" pitchFamily="34" charset="0"/>
                        </a:rPr>
                        <a:t> </a:t>
                      </a:r>
                    </a:p>
                  </a:txBody>
                  <a:tcPr marL="6152" marR="6152" marT="6152"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it-IT" sz="1050" b="1" i="0" u="none" strike="noStrike" dirty="0">
                          <a:solidFill>
                            <a:srgbClr val="000000"/>
                          </a:solidFill>
                          <a:effectLst/>
                          <a:latin typeface="Calibri" panose="020F0502020204030204" pitchFamily="34" charset="0"/>
                        </a:rPr>
                        <a:t>volume vasca </a:t>
                      </a:r>
                      <a:br>
                        <a:rPr lang="it-IT" sz="1050" b="1" i="0" u="none" strike="noStrike" dirty="0">
                          <a:solidFill>
                            <a:srgbClr val="000000"/>
                          </a:solidFill>
                          <a:effectLst/>
                          <a:latin typeface="Calibri" panose="020F0502020204030204" pitchFamily="34" charset="0"/>
                        </a:rPr>
                      </a:br>
                      <a:r>
                        <a:rPr lang="it-IT" sz="1050" b="1" i="0" u="none" strike="noStrike" dirty="0">
                          <a:solidFill>
                            <a:srgbClr val="000000"/>
                          </a:solidFill>
                          <a:effectLst/>
                          <a:latin typeface="Calibri" panose="020F0502020204030204" pitchFamily="34" charset="0"/>
                        </a:rPr>
                        <a:t>[mc]</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1050" b="1" i="0" u="none" strike="noStrike" dirty="0">
                          <a:solidFill>
                            <a:srgbClr val="000000"/>
                          </a:solidFill>
                          <a:effectLst/>
                          <a:latin typeface="Calibri" panose="020F0502020204030204" pitchFamily="34" charset="0"/>
                        </a:rPr>
                        <a:t>costo unitario [€/mc]</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1050" b="1" i="0" u="none" strike="noStrike" dirty="0">
                          <a:solidFill>
                            <a:srgbClr val="000000"/>
                          </a:solidFill>
                          <a:effectLst/>
                          <a:latin typeface="Calibri" panose="020F0502020204030204" pitchFamily="34" charset="0"/>
                        </a:rPr>
                        <a:t>costo vasca </a:t>
                      </a:r>
                      <a:br>
                        <a:rPr lang="it-IT" sz="1050" b="1" i="0" u="none" strike="noStrike" dirty="0">
                          <a:solidFill>
                            <a:srgbClr val="000000"/>
                          </a:solidFill>
                          <a:effectLst/>
                          <a:latin typeface="Calibri" panose="020F0502020204030204" pitchFamily="34" charset="0"/>
                        </a:rPr>
                      </a:br>
                      <a:r>
                        <a:rPr lang="it-IT" sz="1050" b="1" i="0" u="none" strike="noStrike" dirty="0">
                          <a:solidFill>
                            <a:srgbClr val="000000"/>
                          </a:solidFill>
                          <a:effectLst/>
                          <a:latin typeface="Calibri" panose="020F0502020204030204" pitchFamily="34" charset="0"/>
                        </a:rPr>
                        <a:t>[€]</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1050" b="1" i="0" u="none" strike="noStrike" dirty="0">
                          <a:solidFill>
                            <a:srgbClr val="000000"/>
                          </a:solidFill>
                          <a:effectLst/>
                          <a:latin typeface="Calibri" panose="020F0502020204030204" pitchFamily="34" charset="0"/>
                        </a:rPr>
                        <a:t> TEMPI</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1050" b="1" i="0" u="none" strike="noStrike" dirty="0">
                          <a:solidFill>
                            <a:srgbClr val="000000"/>
                          </a:solidFill>
                          <a:effectLst/>
                          <a:latin typeface="Calibri" panose="020F0502020204030204" pitchFamily="34" charset="0"/>
                        </a:rPr>
                        <a:t>COSTO TOT. INTERVENTO DA PDI</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7791038"/>
                  </a:ext>
                </a:extLst>
              </a:tr>
              <a:tr h="96834">
                <a:tc rowSpan="14">
                  <a:txBody>
                    <a:bodyPr/>
                    <a:lstStyle/>
                    <a:p>
                      <a:pPr algn="ctr" fontAlgn="ctr"/>
                      <a:r>
                        <a:rPr lang="it-IT" sz="1050" b="1" i="0" u="none" strike="noStrike" dirty="0">
                          <a:solidFill>
                            <a:srgbClr val="000000"/>
                          </a:solidFill>
                          <a:effectLst/>
                          <a:latin typeface="Calibri" panose="020F0502020204030204" pitchFamily="34" charset="0"/>
                        </a:rPr>
                        <a:t>Realizzazione vasche PTUA</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it-IT" sz="1050" b="1" i="0" u="none" strike="noStrike">
                          <a:solidFill>
                            <a:srgbClr val="000000"/>
                          </a:solidFill>
                          <a:effectLst/>
                          <a:latin typeface="Calibri" panose="020F0502020204030204" pitchFamily="34" charset="0"/>
                        </a:rPr>
                        <a:t>SF1</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it-IT" sz="1050" b="0" i="0" u="none" strike="noStrike">
                          <a:solidFill>
                            <a:srgbClr val="000000"/>
                          </a:solidFill>
                          <a:effectLst/>
                          <a:latin typeface="Calibri" panose="020F0502020204030204" pitchFamily="34" charset="0"/>
                        </a:rPr>
                        <a:t>280</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it-IT" sz="1050" b="0" i="0" u="none" strike="noStrike" dirty="0">
                          <a:solidFill>
                            <a:srgbClr val="000000"/>
                          </a:solidFill>
                          <a:effectLst/>
                          <a:latin typeface="Calibri" panose="020F0502020204030204" pitchFamily="34" charset="0"/>
                        </a:rPr>
                        <a:t>550</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it-IT" sz="1050" b="0" i="0" u="none" strike="noStrike" dirty="0">
                          <a:solidFill>
                            <a:srgbClr val="000000"/>
                          </a:solidFill>
                          <a:effectLst/>
                          <a:latin typeface="Calibri" panose="020F0502020204030204" pitchFamily="34" charset="0"/>
                        </a:rPr>
                        <a:t>154.165,00 €</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ibri" panose="020F0502020204030204" pitchFamily="34" charset="0"/>
                        </a:rPr>
                        <a:t>31/12/2027</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ibri" panose="020F0502020204030204" pitchFamily="34" charset="0"/>
                        </a:rPr>
                        <a:t>100.000,00 €</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7501392"/>
                  </a:ext>
                </a:extLst>
              </a:tr>
              <a:tr h="96834">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r" fontAlgn="ctr"/>
                      <a:r>
                        <a:rPr lang="it-IT" sz="1050" b="0" i="0" u="none" strike="noStrike" dirty="0">
                          <a:solidFill>
                            <a:srgbClr val="000000"/>
                          </a:solidFill>
                          <a:effectLst/>
                          <a:latin typeface="Calibri" panose="020F0502020204030204" pitchFamily="34" charset="0"/>
                        </a:rPr>
                        <a:t>31/12/2028</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ibri" panose="020F0502020204030204" pitchFamily="34" charset="0"/>
                        </a:rPr>
                        <a:t>60.000,00 €</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1388431"/>
                  </a:ext>
                </a:extLst>
              </a:tr>
              <a:tr h="96834">
                <a:tc vMerge="1">
                  <a:txBody>
                    <a:bodyPr/>
                    <a:lstStyle/>
                    <a:p>
                      <a:endParaRPr lang="it-IT"/>
                    </a:p>
                  </a:txBody>
                  <a:tcPr/>
                </a:tc>
                <a:tc rowSpan="5">
                  <a:txBody>
                    <a:bodyPr/>
                    <a:lstStyle/>
                    <a:p>
                      <a:pPr algn="ctr" fontAlgn="ctr"/>
                      <a:r>
                        <a:rPr lang="it-IT" sz="1050" b="1" i="0" u="none" strike="noStrike">
                          <a:solidFill>
                            <a:srgbClr val="000000"/>
                          </a:solidFill>
                          <a:effectLst/>
                          <a:latin typeface="Calibri" panose="020F0502020204030204" pitchFamily="34" charset="0"/>
                        </a:rPr>
                        <a:t>SF2</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fontAlgn="ctr"/>
                      <a:r>
                        <a:rPr lang="it-IT" sz="1050" b="0" i="0" u="none" strike="noStrike" dirty="0">
                          <a:solidFill>
                            <a:srgbClr val="000000"/>
                          </a:solidFill>
                          <a:effectLst/>
                          <a:latin typeface="Calibri" panose="020F0502020204030204" pitchFamily="34" charset="0"/>
                        </a:rPr>
                        <a:t>6..211</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fontAlgn="ctr"/>
                      <a:r>
                        <a:rPr lang="it-IT" sz="1050" b="0" i="0" u="none" strike="noStrike">
                          <a:solidFill>
                            <a:srgbClr val="000000"/>
                          </a:solidFill>
                          <a:effectLst/>
                          <a:latin typeface="Calibri" panose="020F0502020204030204" pitchFamily="34" charset="0"/>
                        </a:rPr>
                        <a:t>550</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fontAlgn="ctr"/>
                      <a:r>
                        <a:rPr lang="it-IT" sz="1050" b="0" i="0" u="none" strike="noStrike" dirty="0">
                          <a:solidFill>
                            <a:srgbClr val="000000"/>
                          </a:solidFill>
                          <a:effectLst/>
                          <a:latin typeface="Calibri" panose="020F0502020204030204" pitchFamily="34" charset="0"/>
                        </a:rPr>
                        <a:t>3.416.050,00 €</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ibri" panose="020F0502020204030204" pitchFamily="34" charset="0"/>
                        </a:rPr>
                        <a:t>31/12/2028</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ibri" panose="020F0502020204030204" pitchFamily="34" charset="0"/>
                        </a:rPr>
                        <a:t>1.400.000,00 €</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3136016"/>
                  </a:ext>
                </a:extLst>
              </a:tr>
              <a:tr h="96834">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r" fontAlgn="ctr"/>
                      <a:r>
                        <a:rPr lang="it-IT" sz="1050" b="0" i="0" u="none" strike="noStrike" dirty="0">
                          <a:solidFill>
                            <a:srgbClr val="000000"/>
                          </a:solidFill>
                          <a:effectLst/>
                          <a:latin typeface="Calibri" panose="020F0502020204030204" pitchFamily="34" charset="0"/>
                        </a:rPr>
                        <a:t>31/12/2029</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ibri" panose="020F0502020204030204" pitchFamily="34" charset="0"/>
                        </a:rPr>
                        <a:t>500.000,00 €</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1753652"/>
                  </a:ext>
                </a:extLst>
              </a:tr>
              <a:tr h="96834">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r" fontAlgn="ctr"/>
                      <a:r>
                        <a:rPr lang="it-IT" sz="1050" b="0" i="0" u="none" strike="noStrike" dirty="0">
                          <a:solidFill>
                            <a:srgbClr val="000000"/>
                          </a:solidFill>
                          <a:effectLst/>
                          <a:latin typeface="Calibri" panose="020F0502020204030204" pitchFamily="34" charset="0"/>
                        </a:rPr>
                        <a:t>31/12/2030</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ibri" panose="020F0502020204030204" pitchFamily="34" charset="0"/>
                        </a:rPr>
                        <a:t>500.000,00 €</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697367"/>
                  </a:ext>
                </a:extLst>
              </a:tr>
              <a:tr h="96834">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r" fontAlgn="ctr"/>
                      <a:r>
                        <a:rPr lang="it-IT" sz="1050" b="0" i="0" u="none" strike="noStrike" dirty="0">
                          <a:solidFill>
                            <a:srgbClr val="000000"/>
                          </a:solidFill>
                          <a:effectLst/>
                          <a:latin typeface="Calibri" panose="020F0502020204030204" pitchFamily="34" charset="0"/>
                        </a:rPr>
                        <a:t>31/12/2031</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ibri" panose="020F0502020204030204" pitchFamily="34" charset="0"/>
                        </a:rPr>
                        <a:t>500.000,00 €</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6495104"/>
                  </a:ext>
                </a:extLst>
              </a:tr>
              <a:tr h="96834">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r" fontAlgn="ctr"/>
                      <a:r>
                        <a:rPr lang="it-IT" sz="1050" b="0" i="0" u="none" strike="noStrike">
                          <a:solidFill>
                            <a:srgbClr val="000000"/>
                          </a:solidFill>
                          <a:effectLst/>
                          <a:latin typeface="Calibri" panose="020F0502020204030204" pitchFamily="34" charset="0"/>
                        </a:rPr>
                        <a:t>31/12/2032</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ibri" panose="020F0502020204030204" pitchFamily="34" charset="0"/>
                        </a:rPr>
                        <a:t>500.000,00 €</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1468021"/>
                  </a:ext>
                </a:extLst>
              </a:tr>
              <a:tr h="96834">
                <a:tc vMerge="1">
                  <a:txBody>
                    <a:bodyPr/>
                    <a:lstStyle/>
                    <a:p>
                      <a:endParaRPr lang="it-IT"/>
                    </a:p>
                  </a:txBody>
                  <a:tcPr/>
                </a:tc>
                <a:tc rowSpan="3">
                  <a:txBody>
                    <a:bodyPr/>
                    <a:lstStyle/>
                    <a:p>
                      <a:pPr algn="ctr" fontAlgn="ctr"/>
                      <a:r>
                        <a:rPr lang="it-IT" sz="1050" b="1" i="0" u="none" strike="noStrike">
                          <a:solidFill>
                            <a:srgbClr val="000000"/>
                          </a:solidFill>
                          <a:effectLst/>
                          <a:latin typeface="Calibri" panose="020F0502020204030204" pitchFamily="34" charset="0"/>
                        </a:rPr>
                        <a:t>SF3</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ctr"/>
                      <a:r>
                        <a:rPr lang="it-IT" sz="1050" b="0" i="0" u="none" strike="noStrike">
                          <a:solidFill>
                            <a:srgbClr val="000000"/>
                          </a:solidFill>
                          <a:effectLst/>
                          <a:latin typeface="Calibri" panose="020F0502020204030204" pitchFamily="34" charset="0"/>
                        </a:rPr>
                        <a:t>495</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ctr"/>
                      <a:r>
                        <a:rPr lang="it-IT" sz="1050" b="0" i="0" u="none" strike="noStrike">
                          <a:solidFill>
                            <a:srgbClr val="000000"/>
                          </a:solidFill>
                          <a:effectLst/>
                          <a:latin typeface="Calibri" panose="020F0502020204030204" pitchFamily="34" charset="0"/>
                        </a:rPr>
                        <a:t>550</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ctr"/>
                      <a:r>
                        <a:rPr lang="it-IT" sz="1050" b="0" i="0" u="none" strike="noStrike">
                          <a:solidFill>
                            <a:srgbClr val="000000"/>
                          </a:solidFill>
                          <a:effectLst/>
                          <a:latin typeface="Calibri" panose="020F0502020204030204" pitchFamily="34" charset="0"/>
                        </a:rPr>
                        <a:t>272.360,00 €</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ibri" panose="020F0502020204030204" pitchFamily="34" charset="0"/>
                        </a:rPr>
                        <a:t>31/12/2025</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ibri" panose="020F0502020204030204" pitchFamily="34" charset="0"/>
                        </a:rPr>
                        <a:t>200.000,00 €</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8426577"/>
                  </a:ext>
                </a:extLst>
              </a:tr>
              <a:tr h="96834">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r" fontAlgn="ctr"/>
                      <a:r>
                        <a:rPr lang="it-IT" sz="1050" b="0" i="0" u="none" strike="noStrike">
                          <a:solidFill>
                            <a:srgbClr val="000000"/>
                          </a:solidFill>
                          <a:effectLst/>
                          <a:latin typeface="Calibri" panose="020F0502020204030204" pitchFamily="34" charset="0"/>
                        </a:rPr>
                        <a:t>31/12/2026</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ibri" panose="020F0502020204030204" pitchFamily="34" charset="0"/>
                        </a:rPr>
                        <a:t>40.000,00 €</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7388203"/>
                  </a:ext>
                </a:extLst>
              </a:tr>
              <a:tr h="96834">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r" fontAlgn="ctr"/>
                      <a:r>
                        <a:rPr lang="it-IT" sz="1050" b="0" i="0" u="none" strike="noStrike">
                          <a:solidFill>
                            <a:srgbClr val="000000"/>
                          </a:solidFill>
                          <a:effectLst/>
                          <a:latin typeface="Calibri" panose="020F0502020204030204" pitchFamily="34" charset="0"/>
                        </a:rPr>
                        <a:t>31/12/2027</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ibri" panose="020F0502020204030204" pitchFamily="34" charset="0"/>
                        </a:rPr>
                        <a:t>40.000,00 €</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5449604"/>
                  </a:ext>
                </a:extLst>
              </a:tr>
              <a:tr h="96834">
                <a:tc vMerge="1">
                  <a:txBody>
                    <a:bodyPr/>
                    <a:lstStyle/>
                    <a:p>
                      <a:endParaRPr lang="it-IT"/>
                    </a:p>
                  </a:txBody>
                  <a:tcPr/>
                </a:tc>
                <a:tc rowSpan="4">
                  <a:txBody>
                    <a:bodyPr/>
                    <a:lstStyle/>
                    <a:p>
                      <a:pPr algn="ctr" fontAlgn="ctr"/>
                      <a:r>
                        <a:rPr lang="it-IT" sz="1050" b="1" i="0" u="none" strike="noStrike">
                          <a:solidFill>
                            <a:srgbClr val="000000"/>
                          </a:solidFill>
                          <a:effectLst/>
                          <a:latin typeface="Calibri" panose="020F0502020204030204" pitchFamily="34" charset="0"/>
                        </a:rPr>
                        <a:t>SF4</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fontAlgn="ctr"/>
                      <a:r>
                        <a:rPr lang="it-IT" sz="1050" b="0" i="0" u="none" strike="noStrike">
                          <a:solidFill>
                            <a:srgbClr val="000000"/>
                          </a:solidFill>
                          <a:effectLst/>
                          <a:latin typeface="Calibri" panose="020F0502020204030204" pitchFamily="34" charset="0"/>
                        </a:rPr>
                        <a:t>406</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fontAlgn="ctr"/>
                      <a:r>
                        <a:rPr lang="it-IT" sz="1050" b="0" i="0" u="none" strike="noStrike">
                          <a:solidFill>
                            <a:srgbClr val="000000"/>
                          </a:solidFill>
                          <a:effectLst/>
                          <a:latin typeface="Calibri" panose="020F0502020204030204" pitchFamily="34" charset="0"/>
                        </a:rPr>
                        <a:t>550</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fontAlgn="ctr"/>
                      <a:r>
                        <a:rPr lang="it-IT" sz="1050" b="0" i="0" u="none" strike="noStrike" dirty="0">
                          <a:solidFill>
                            <a:srgbClr val="000000"/>
                          </a:solidFill>
                          <a:effectLst/>
                          <a:latin typeface="Calibri" panose="020F0502020204030204" pitchFamily="34" charset="0"/>
                        </a:rPr>
                        <a:t>223.547,50 €</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ibri" panose="020F0502020204030204" pitchFamily="34" charset="0"/>
                        </a:rPr>
                        <a:t>31/12/2026</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ibri" panose="020F0502020204030204" pitchFamily="34" charset="0"/>
                        </a:rPr>
                        <a:t>120.000,00 €</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9786917"/>
                  </a:ext>
                </a:extLst>
              </a:tr>
              <a:tr h="96834">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r" fontAlgn="ctr"/>
                      <a:r>
                        <a:rPr lang="it-IT" sz="1050" b="0" i="0" u="none" strike="noStrike">
                          <a:solidFill>
                            <a:srgbClr val="000000"/>
                          </a:solidFill>
                          <a:effectLst/>
                          <a:latin typeface="Calibri" panose="020F0502020204030204" pitchFamily="34" charset="0"/>
                        </a:rPr>
                        <a:t>31/12/2026</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ibri" panose="020F0502020204030204" pitchFamily="34" charset="0"/>
                        </a:rPr>
                        <a:t>40.000,00 €</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0530472"/>
                  </a:ext>
                </a:extLst>
              </a:tr>
              <a:tr h="96834">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r" fontAlgn="ctr"/>
                      <a:r>
                        <a:rPr lang="it-IT" sz="1050" b="0" i="0" u="none" strike="noStrike">
                          <a:solidFill>
                            <a:srgbClr val="000000"/>
                          </a:solidFill>
                          <a:effectLst/>
                          <a:latin typeface="Calibri" panose="020F0502020204030204" pitchFamily="34" charset="0"/>
                        </a:rPr>
                        <a:t>31/12/2027</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ibri" panose="020F0502020204030204" pitchFamily="34" charset="0"/>
                        </a:rPr>
                        <a:t>50.000,00 €</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9135766"/>
                  </a:ext>
                </a:extLst>
              </a:tr>
              <a:tr h="96834">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r" fontAlgn="ctr"/>
                      <a:r>
                        <a:rPr lang="it-IT" sz="1050" b="0" i="0" u="none" strike="noStrike">
                          <a:solidFill>
                            <a:srgbClr val="000000"/>
                          </a:solidFill>
                          <a:effectLst/>
                          <a:latin typeface="Calibri" panose="020F0502020204030204" pitchFamily="34" charset="0"/>
                        </a:rPr>
                        <a:t>31/12/2028</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ibri" panose="020F0502020204030204" pitchFamily="34" charset="0"/>
                        </a:rPr>
                        <a:t>20.000,00 €</a:t>
                      </a:r>
                    </a:p>
                  </a:txBody>
                  <a:tcPr marL="6152" marR="6152" marT="61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5340572"/>
                  </a:ext>
                </a:extLst>
              </a:tr>
            </a:tbl>
          </a:graphicData>
        </a:graphic>
      </p:graphicFrame>
      <p:pic>
        <p:nvPicPr>
          <p:cNvPr id="10" name="Immagine 9">
            <a:extLst>
              <a:ext uri="{FF2B5EF4-FFF2-40B4-BE49-F238E27FC236}">
                <a16:creationId xmlns:a16="http://schemas.microsoft.com/office/drawing/2014/main" id="{CAA54113-18CB-055A-91BE-FF49E08F7A55}"/>
              </a:ext>
            </a:extLst>
          </p:cNvPr>
          <p:cNvPicPr>
            <a:picLocks noChangeAspect="1"/>
          </p:cNvPicPr>
          <p:nvPr/>
        </p:nvPicPr>
        <p:blipFill rotWithShape="1">
          <a:blip r:embed="rId3"/>
          <a:srcRect l="33546" t="13928" r="36867" b="46956"/>
          <a:stretch/>
        </p:blipFill>
        <p:spPr>
          <a:xfrm>
            <a:off x="162193" y="4638641"/>
            <a:ext cx="2027752" cy="1508580"/>
          </a:xfrm>
          <a:prstGeom prst="rect">
            <a:avLst/>
          </a:prstGeom>
        </p:spPr>
      </p:pic>
      <p:pic>
        <p:nvPicPr>
          <p:cNvPr id="11" name="Immagine 10">
            <a:extLst>
              <a:ext uri="{FF2B5EF4-FFF2-40B4-BE49-F238E27FC236}">
                <a16:creationId xmlns:a16="http://schemas.microsoft.com/office/drawing/2014/main" id="{3375E80C-0834-ABD5-6001-AEDE03DAAEEB}"/>
              </a:ext>
            </a:extLst>
          </p:cNvPr>
          <p:cNvPicPr>
            <a:picLocks noChangeAspect="1"/>
          </p:cNvPicPr>
          <p:nvPr/>
        </p:nvPicPr>
        <p:blipFill rotWithShape="1">
          <a:blip r:embed="rId4"/>
          <a:srcRect l="53798" t="41461" r="21449" b="26287"/>
          <a:stretch/>
        </p:blipFill>
        <p:spPr>
          <a:xfrm>
            <a:off x="2291727" y="4638641"/>
            <a:ext cx="2106483" cy="1508580"/>
          </a:xfrm>
          <a:prstGeom prst="rect">
            <a:avLst/>
          </a:prstGeom>
        </p:spPr>
      </p:pic>
      <p:pic>
        <p:nvPicPr>
          <p:cNvPr id="12" name="Immagine 11">
            <a:extLst>
              <a:ext uri="{FF2B5EF4-FFF2-40B4-BE49-F238E27FC236}">
                <a16:creationId xmlns:a16="http://schemas.microsoft.com/office/drawing/2014/main" id="{7A1CB614-70BA-0F58-2E51-A03D7192FF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9992" y="4654462"/>
            <a:ext cx="2132997" cy="1498807"/>
          </a:xfrm>
          <a:prstGeom prst="rect">
            <a:avLst/>
          </a:prstGeom>
        </p:spPr>
      </p:pic>
      <p:pic>
        <p:nvPicPr>
          <p:cNvPr id="13" name="Immagine 12">
            <a:extLst>
              <a:ext uri="{FF2B5EF4-FFF2-40B4-BE49-F238E27FC236}">
                <a16:creationId xmlns:a16="http://schemas.microsoft.com/office/drawing/2014/main" id="{6634A580-75DC-C87E-5D67-3E855DA38A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1992" y="4654462"/>
            <a:ext cx="2036722" cy="1492759"/>
          </a:xfrm>
          <a:prstGeom prst="rect">
            <a:avLst/>
          </a:prstGeom>
        </p:spPr>
      </p:pic>
    </p:spTree>
    <p:extLst>
      <p:ext uri="{BB962C8B-B14F-4D97-AF65-F5344CB8AC3E}">
        <p14:creationId xmlns:p14="http://schemas.microsoft.com/office/powerpoint/2010/main" val="256290026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242F0D6C-5E3D-42F4-AA39-09389AE5B571}"/>
              </a:ext>
            </a:extLst>
          </p:cNvPr>
          <p:cNvSpPr/>
          <p:nvPr/>
        </p:nvSpPr>
        <p:spPr>
          <a:xfrm>
            <a:off x="708457" y="692696"/>
            <a:ext cx="2736304" cy="392159"/>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lnSpc>
                <a:spcPct val="115000"/>
              </a:lnSpc>
              <a:spcAft>
                <a:spcPts val="1000"/>
              </a:spcAft>
            </a:pPr>
            <a:r>
              <a:rPr lang="it-IT" dirty="0">
                <a:latin typeface="Calibri" panose="020F0502020204030204" pitchFamily="34" charset="0"/>
                <a:ea typeface="Calibri" panose="020F0502020204030204" pitchFamily="34" charset="0"/>
                <a:cs typeface="Times New Roman" panose="02020603050405020304" pitchFamily="18" charset="0"/>
              </a:rPr>
              <a:t>Bacino PIAZZA BREMBANA</a:t>
            </a:r>
          </a:p>
        </p:txBody>
      </p:sp>
      <p:pic>
        <p:nvPicPr>
          <p:cNvPr id="5" name="Immagine 4">
            <a:extLst>
              <a:ext uri="{FF2B5EF4-FFF2-40B4-BE49-F238E27FC236}">
                <a16:creationId xmlns:a16="http://schemas.microsoft.com/office/drawing/2014/main" id="{CF1A24B1-70FE-433E-B9F2-0181B439C718}"/>
              </a:ext>
            </a:extLst>
          </p:cNvPr>
          <p:cNvPicPr>
            <a:picLocks noChangeAspect="1"/>
          </p:cNvPicPr>
          <p:nvPr/>
        </p:nvPicPr>
        <p:blipFill rotWithShape="1">
          <a:blip r:embed="rId3"/>
          <a:srcRect l="16284" r="21632" b="1824"/>
          <a:stretch/>
        </p:blipFill>
        <p:spPr>
          <a:xfrm>
            <a:off x="108077" y="1196752"/>
            <a:ext cx="3889003" cy="3672408"/>
          </a:xfrm>
          <a:prstGeom prst="rect">
            <a:avLst/>
          </a:prstGeom>
        </p:spPr>
      </p:pic>
      <p:graphicFrame>
        <p:nvGraphicFramePr>
          <p:cNvPr id="7" name="Tabella 6">
            <a:extLst>
              <a:ext uri="{FF2B5EF4-FFF2-40B4-BE49-F238E27FC236}">
                <a16:creationId xmlns:a16="http://schemas.microsoft.com/office/drawing/2014/main" id="{B5A9CBA9-58DD-48AC-8A4E-63FFA7BD8707}"/>
              </a:ext>
            </a:extLst>
          </p:cNvPr>
          <p:cNvGraphicFramePr>
            <a:graphicFrameLocks noGrp="1"/>
          </p:cNvGraphicFramePr>
          <p:nvPr>
            <p:extLst>
              <p:ext uri="{D42A27DB-BD31-4B8C-83A1-F6EECF244321}">
                <p14:modId xmlns:p14="http://schemas.microsoft.com/office/powerpoint/2010/main" val="3038947919"/>
              </p:ext>
            </p:extLst>
          </p:nvPr>
        </p:nvGraphicFramePr>
        <p:xfrm>
          <a:off x="4067944" y="1196752"/>
          <a:ext cx="4967979" cy="1664718"/>
        </p:xfrm>
        <a:graphic>
          <a:graphicData uri="http://schemas.openxmlformats.org/drawingml/2006/table">
            <a:tbl>
              <a:tblPr/>
              <a:tblGrid>
                <a:gridCol w="792088">
                  <a:extLst>
                    <a:ext uri="{9D8B030D-6E8A-4147-A177-3AD203B41FA5}">
                      <a16:colId xmlns:a16="http://schemas.microsoft.com/office/drawing/2014/main" val="1763570589"/>
                    </a:ext>
                  </a:extLst>
                </a:gridCol>
                <a:gridCol w="360040">
                  <a:extLst>
                    <a:ext uri="{9D8B030D-6E8A-4147-A177-3AD203B41FA5}">
                      <a16:colId xmlns:a16="http://schemas.microsoft.com/office/drawing/2014/main" val="4200955199"/>
                    </a:ext>
                  </a:extLst>
                </a:gridCol>
                <a:gridCol w="648072">
                  <a:extLst>
                    <a:ext uri="{9D8B030D-6E8A-4147-A177-3AD203B41FA5}">
                      <a16:colId xmlns:a16="http://schemas.microsoft.com/office/drawing/2014/main" val="1536404309"/>
                    </a:ext>
                  </a:extLst>
                </a:gridCol>
                <a:gridCol w="648072">
                  <a:extLst>
                    <a:ext uri="{9D8B030D-6E8A-4147-A177-3AD203B41FA5}">
                      <a16:colId xmlns:a16="http://schemas.microsoft.com/office/drawing/2014/main" val="502137548"/>
                    </a:ext>
                  </a:extLst>
                </a:gridCol>
                <a:gridCol w="802621">
                  <a:extLst>
                    <a:ext uri="{9D8B030D-6E8A-4147-A177-3AD203B41FA5}">
                      <a16:colId xmlns:a16="http://schemas.microsoft.com/office/drawing/2014/main" val="3776499177"/>
                    </a:ext>
                  </a:extLst>
                </a:gridCol>
                <a:gridCol w="714187">
                  <a:extLst>
                    <a:ext uri="{9D8B030D-6E8A-4147-A177-3AD203B41FA5}">
                      <a16:colId xmlns:a16="http://schemas.microsoft.com/office/drawing/2014/main" val="1522698136"/>
                    </a:ext>
                  </a:extLst>
                </a:gridCol>
                <a:gridCol w="1002899">
                  <a:extLst>
                    <a:ext uri="{9D8B030D-6E8A-4147-A177-3AD203B41FA5}">
                      <a16:colId xmlns:a16="http://schemas.microsoft.com/office/drawing/2014/main" val="4070670745"/>
                    </a:ext>
                  </a:extLst>
                </a:gridCol>
              </a:tblGrid>
              <a:tr h="317230">
                <a:tc>
                  <a:txBody>
                    <a:bodyPr/>
                    <a:lstStyle/>
                    <a:p>
                      <a:pPr algn="ctr" fontAlgn="ctr"/>
                      <a:r>
                        <a:rPr lang="it-IT" sz="1050" b="0" i="0" u="none" strike="noStrike" dirty="0">
                          <a:solidFill>
                            <a:srgbClr val="000000"/>
                          </a:solidFill>
                          <a:effectLst/>
                          <a:latin typeface="Calibri" panose="020F0502020204030204" pitchFamily="34" charset="0"/>
                        </a:rPr>
                        <a:t> </a:t>
                      </a:r>
                    </a:p>
                  </a:txBody>
                  <a:tcPr marL="6609" marR="6609" marT="660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050" b="1" i="0" u="none" strike="noStrike" dirty="0">
                          <a:solidFill>
                            <a:srgbClr val="000000"/>
                          </a:solidFill>
                          <a:effectLst/>
                          <a:latin typeface="Calibri" panose="020F0502020204030204" pitchFamily="34" charset="0"/>
                        </a:rPr>
                        <a:t> </a:t>
                      </a:r>
                    </a:p>
                  </a:txBody>
                  <a:tcPr marL="6609" marR="6609" marT="660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050" b="1" i="0" u="none" strike="noStrike" dirty="0">
                          <a:solidFill>
                            <a:srgbClr val="000000"/>
                          </a:solidFill>
                          <a:effectLst/>
                          <a:latin typeface="Calibri" panose="020F0502020204030204" pitchFamily="34" charset="0"/>
                        </a:rPr>
                        <a:t>volume vasca [mc]</a:t>
                      </a:r>
                    </a:p>
                  </a:txBody>
                  <a:tcPr marL="6609" marR="6609" marT="6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50" b="1" i="0" u="none" strike="noStrike" dirty="0">
                          <a:solidFill>
                            <a:srgbClr val="000000"/>
                          </a:solidFill>
                          <a:effectLst/>
                          <a:latin typeface="Calibri" panose="020F0502020204030204" pitchFamily="34" charset="0"/>
                        </a:rPr>
                        <a:t>costo unitario [€/mc]</a:t>
                      </a:r>
                    </a:p>
                  </a:txBody>
                  <a:tcPr marL="6609" marR="6609" marT="6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50" b="1" i="0" u="none" strike="noStrike">
                          <a:solidFill>
                            <a:srgbClr val="000000"/>
                          </a:solidFill>
                          <a:effectLst/>
                          <a:latin typeface="Calibri" panose="020F0502020204030204" pitchFamily="34" charset="0"/>
                        </a:rPr>
                        <a:t>costo vasca [€]</a:t>
                      </a:r>
                    </a:p>
                  </a:txBody>
                  <a:tcPr marL="6609" marR="6609" marT="6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50" b="1" i="0" u="none" strike="noStrike">
                          <a:solidFill>
                            <a:srgbClr val="000000"/>
                          </a:solidFill>
                          <a:effectLst/>
                          <a:latin typeface="Calibri" panose="020F0502020204030204" pitchFamily="34" charset="0"/>
                        </a:rPr>
                        <a:t> </a:t>
                      </a:r>
                    </a:p>
                  </a:txBody>
                  <a:tcPr marL="6609" marR="6609" marT="6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50" b="1" i="0" u="none" strike="noStrike" dirty="0">
                          <a:solidFill>
                            <a:srgbClr val="000000"/>
                          </a:solidFill>
                          <a:effectLst/>
                          <a:latin typeface="Calibri" panose="020F0502020204030204" pitchFamily="34" charset="0"/>
                        </a:rPr>
                        <a:t>COSTO TOT. INTERVENTO DA PDI</a:t>
                      </a:r>
                    </a:p>
                  </a:txBody>
                  <a:tcPr marL="6609" marR="6609" marT="6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0001229"/>
                  </a:ext>
                </a:extLst>
              </a:tr>
              <a:tr h="702203">
                <a:tc rowSpan="2">
                  <a:txBody>
                    <a:bodyPr/>
                    <a:lstStyle/>
                    <a:p>
                      <a:pPr algn="ctr" fontAlgn="ctr"/>
                      <a:r>
                        <a:rPr lang="it-IT" sz="1050" b="1" i="0" u="none" strike="noStrike" dirty="0">
                          <a:solidFill>
                            <a:srgbClr val="000000"/>
                          </a:solidFill>
                          <a:effectLst/>
                          <a:latin typeface="Calibri" panose="020F0502020204030204" pitchFamily="34" charset="0"/>
                        </a:rPr>
                        <a:t>Realizzazione Vasca RR 06/2019</a:t>
                      </a:r>
                    </a:p>
                  </a:txBody>
                  <a:tcPr marL="6609" marR="6609" marT="6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it-IT" sz="1050" b="0" i="0" u="none" strike="noStrike" dirty="0">
                          <a:solidFill>
                            <a:srgbClr val="000000"/>
                          </a:solidFill>
                          <a:effectLst/>
                          <a:latin typeface="Calibri" panose="020F0502020204030204" pitchFamily="34" charset="0"/>
                        </a:rPr>
                        <a:t>SF1</a:t>
                      </a:r>
                    </a:p>
                  </a:txBody>
                  <a:tcPr marL="6609" marR="6609" marT="6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it-IT" sz="1050" b="0" i="0" u="none" strike="noStrike" dirty="0">
                          <a:solidFill>
                            <a:srgbClr val="000000"/>
                          </a:solidFill>
                          <a:effectLst/>
                          <a:latin typeface="Calibri" panose="020F0502020204030204" pitchFamily="34" charset="0"/>
                        </a:rPr>
                        <a:t>1.680</a:t>
                      </a:r>
                    </a:p>
                  </a:txBody>
                  <a:tcPr marL="6609" marR="6609" marT="6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it-IT" sz="1050" b="0" i="0" u="none" strike="noStrike" dirty="0">
                          <a:solidFill>
                            <a:srgbClr val="000000"/>
                          </a:solidFill>
                          <a:effectLst/>
                          <a:latin typeface="Calibri" panose="020F0502020204030204" pitchFamily="34" charset="0"/>
                        </a:rPr>
                        <a:t>550</a:t>
                      </a:r>
                    </a:p>
                  </a:txBody>
                  <a:tcPr marL="6609" marR="6609" marT="6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it-IT" sz="1050" b="0" i="0" u="none" strike="noStrike" dirty="0">
                          <a:solidFill>
                            <a:srgbClr val="000000"/>
                          </a:solidFill>
                          <a:effectLst/>
                          <a:latin typeface="Calibri" panose="020F0502020204030204" pitchFamily="34" charset="0"/>
                        </a:rPr>
                        <a:t>924.000,00 €</a:t>
                      </a:r>
                    </a:p>
                  </a:txBody>
                  <a:tcPr marL="6609" marR="6609" marT="6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50" b="0" i="0" u="none" strike="noStrike" dirty="0">
                          <a:solidFill>
                            <a:srgbClr val="000000"/>
                          </a:solidFill>
                          <a:effectLst/>
                          <a:latin typeface="Calibri" panose="020F0502020204030204" pitchFamily="34" charset="0"/>
                        </a:rPr>
                        <a:t>31/12/2027</a:t>
                      </a:r>
                    </a:p>
                  </a:txBody>
                  <a:tcPr marL="6609" marR="6609" marT="6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50" b="0" i="0" u="none" strike="noStrike" dirty="0">
                          <a:solidFill>
                            <a:srgbClr val="000000"/>
                          </a:solidFill>
                          <a:effectLst/>
                          <a:latin typeface="Calibri" panose="020F0502020204030204" pitchFamily="34" charset="0"/>
                        </a:rPr>
                        <a:t>410.000,00 €</a:t>
                      </a:r>
                    </a:p>
                  </a:txBody>
                  <a:tcPr marL="6609" marR="6609" marT="6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6096175"/>
                  </a:ext>
                </a:extLst>
              </a:tr>
              <a:tr h="475846">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ctr" fontAlgn="ctr"/>
                      <a:r>
                        <a:rPr lang="it-IT" sz="1050" b="0" i="0" u="none" strike="noStrike">
                          <a:solidFill>
                            <a:srgbClr val="000000"/>
                          </a:solidFill>
                          <a:effectLst/>
                          <a:latin typeface="Calibri" panose="020F0502020204030204" pitchFamily="34" charset="0"/>
                        </a:rPr>
                        <a:t>31/12/2028</a:t>
                      </a:r>
                    </a:p>
                  </a:txBody>
                  <a:tcPr marL="6609" marR="6609" marT="6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50" b="0" i="0" u="none" strike="noStrike" dirty="0">
                          <a:solidFill>
                            <a:srgbClr val="000000"/>
                          </a:solidFill>
                          <a:effectLst/>
                          <a:latin typeface="Calibri" panose="020F0502020204030204" pitchFamily="34" charset="0"/>
                        </a:rPr>
                        <a:t>520.000,00 €</a:t>
                      </a:r>
                    </a:p>
                  </a:txBody>
                  <a:tcPr marL="6609" marR="6609" marT="66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0354734"/>
                  </a:ext>
                </a:extLst>
              </a:tr>
            </a:tbl>
          </a:graphicData>
        </a:graphic>
      </p:graphicFrame>
      <p:graphicFrame>
        <p:nvGraphicFramePr>
          <p:cNvPr id="2" name="Tabella 1">
            <a:extLst>
              <a:ext uri="{FF2B5EF4-FFF2-40B4-BE49-F238E27FC236}">
                <a16:creationId xmlns:a16="http://schemas.microsoft.com/office/drawing/2014/main" id="{47BF566A-8ABE-4E4D-9FA5-5E1F4807B76C}"/>
              </a:ext>
            </a:extLst>
          </p:cNvPr>
          <p:cNvGraphicFramePr>
            <a:graphicFrameLocks noGrp="1"/>
          </p:cNvGraphicFramePr>
          <p:nvPr>
            <p:extLst>
              <p:ext uri="{D42A27DB-BD31-4B8C-83A1-F6EECF244321}">
                <p14:modId xmlns:p14="http://schemas.microsoft.com/office/powerpoint/2010/main" val="3863226436"/>
              </p:ext>
            </p:extLst>
          </p:nvPr>
        </p:nvGraphicFramePr>
        <p:xfrm>
          <a:off x="109221" y="4938296"/>
          <a:ext cx="3887859" cy="1227008"/>
        </p:xfrm>
        <a:graphic>
          <a:graphicData uri="http://schemas.openxmlformats.org/drawingml/2006/table">
            <a:tbl>
              <a:tblPr/>
              <a:tblGrid>
                <a:gridCol w="630982">
                  <a:extLst>
                    <a:ext uri="{9D8B030D-6E8A-4147-A177-3AD203B41FA5}">
                      <a16:colId xmlns:a16="http://schemas.microsoft.com/office/drawing/2014/main" val="2887566863"/>
                    </a:ext>
                  </a:extLst>
                </a:gridCol>
                <a:gridCol w="576064">
                  <a:extLst>
                    <a:ext uri="{9D8B030D-6E8A-4147-A177-3AD203B41FA5}">
                      <a16:colId xmlns:a16="http://schemas.microsoft.com/office/drawing/2014/main" val="1274094562"/>
                    </a:ext>
                  </a:extLst>
                </a:gridCol>
                <a:gridCol w="1080120">
                  <a:extLst>
                    <a:ext uri="{9D8B030D-6E8A-4147-A177-3AD203B41FA5}">
                      <a16:colId xmlns:a16="http://schemas.microsoft.com/office/drawing/2014/main" val="3449940535"/>
                    </a:ext>
                  </a:extLst>
                </a:gridCol>
                <a:gridCol w="576064">
                  <a:extLst>
                    <a:ext uri="{9D8B030D-6E8A-4147-A177-3AD203B41FA5}">
                      <a16:colId xmlns:a16="http://schemas.microsoft.com/office/drawing/2014/main" val="1870397528"/>
                    </a:ext>
                  </a:extLst>
                </a:gridCol>
                <a:gridCol w="1024629">
                  <a:extLst>
                    <a:ext uri="{9D8B030D-6E8A-4147-A177-3AD203B41FA5}">
                      <a16:colId xmlns:a16="http://schemas.microsoft.com/office/drawing/2014/main" val="3002205224"/>
                    </a:ext>
                  </a:extLst>
                </a:gridCol>
              </a:tblGrid>
              <a:tr h="550038">
                <a:tc>
                  <a:txBody>
                    <a:bodyPr/>
                    <a:lstStyle/>
                    <a:p>
                      <a:pPr algn="ctr" fontAlgn="ctr"/>
                      <a:r>
                        <a:rPr lang="it-IT" sz="1000" b="1" i="0" u="none" strike="noStrike">
                          <a:solidFill>
                            <a:srgbClr val="000000"/>
                          </a:solidFill>
                          <a:effectLst/>
                          <a:latin typeface="Calibri" panose="020F0502020204030204" pitchFamily="34" charset="0"/>
                        </a:rPr>
                        <a:t>Sfioratore</a:t>
                      </a:r>
                    </a:p>
                  </a:txBody>
                  <a:tcPr marL="8462" marR="8462" marT="8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1" i="0" u="none" strike="noStrike">
                          <a:solidFill>
                            <a:srgbClr val="000000"/>
                          </a:solidFill>
                          <a:effectLst/>
                          <a:latin typeface="Calibri" panose="020F0502020204030204" pitchFamily="34" charset="0"/>
                        </a:rPr>
                        <a:t>A.E. Sottesi</a:t>
                      </a:r>
                    </a:p>
                  </a:txBody>
                  <a:tcPr marL="8462" marR="8462" marT="8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1" i="0" u="none" strike="noStrike">
                          <a:solidFill>
                            <a:srgbClr val="000000"/>
                          </a:solidFill>
                          <a:effectLst/>
                          <a:latin typeface="Calibri" panose="020F0502020204030204" pitchFamily="34" charset="0"/>
                        </a:rPr>
                        <a:t>Tipo Sfioratore</a:t>
                      </a:r>
                    </a:p>
                  </a:txBody>
                  <a:tcPr marL="8462" marR="8462" marT="8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1" i="0" u="none" strike="noStrike" dirty="0">
                          <a:solidFill>
                            <a:srgbClr val="000000"/>
                          </a:solidFill>
                          <a:effectLst/>
                          <a:latin typeface="Calibri" panose="020F0502020204030204" pitchFamily="34" charset="0"/>
                        </a:rPr>
                        <a:t>Q Soglia</a:t>
                      </a:r>
                    </a:p>
                  </a:txBody>
                  <a:tcPr marL="8462" marR="8462" marT="8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1" i="0" u="none" strike="noStrike" dirty="0">
                          <a:solidFill>
                            <a:srgbClr val="000000"/>
                          </a:solidFill>
                          <a:effectLst/>
                          <a:latin typeface="Calibri" panose="020F0502020204030204" pitchFamily="34" charset="0"/>
                        </a:rPr>
                        <a:t>NECESSITA DI VASCA / SIST. TRATTAMENTO</a:t>
                      </a:r>
                    </a:p>
                  </a:txBody>
                  <a:tcPr marL="8462" marR="8462" marT="8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6244921"/>
                  </a:ext>
                </a:extLst>
              </a:tr>
              <a:tr h="338485">
                <a:tc>
                  <a:txBody>
                    <a:bodyPr/>
                    <a:lstStyle/>
                    <a:p>
                      <a:pPr algn="ctr" fontAlgn="ctr"/>
                      <a:r>
                        <a:rPr lang="it-IT" sz="1000" b="0" i="0" u="none" strike="noStrike">
                          <a:solidFill>
                            <a:srgbClr val="000000"/>
                          </a:solidFill>
                          <a:effectLst/>
                          <a:latin typeface="Calibri" panose="020F0502020204030204" pitchFamily="34" charset="0"/>
                        </a:rPr>
                        <a:t>SF1</a:t>
                      </a:r>
                    </a:p>
                  </a:txBody>
                  <a:tcPr marL="8462" marR="8462" marT="8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dirty="0">
                          <a:solidFill>
                            <a:srgbClr val="000000"/>
                          </a:solidFill>
                          <a:effectLst/>
                          <a:latin typeface="Calibri" panose="020F0502020204030204" pitchFamily="34" charset="0"/>
                        </a:rPr>
                        <a:t>1.832</a:t>
                      </a:r>
                    </a:p>
                  </a:txBody>
                  <a:tcPr marL="8462" marR="8462" marT="8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1" i="0" u="none" strike="noStrike" dirty="0">
                          <a:solidFill>
                            <a:srgbClr val="FF0000"/>
                          </a:solidFill>
                          <a:effectLst/>
                          <a:latin typeface="Calibri" panose="020F0502020204030204" pitchFamily="34" charset="0"/>
                        </a:rPr>
                        <a:t>LIMITAZIONE</a:t>
                      </a:r>
                    </a:p>
                  </a:txBody>
                  <a:tcPr marL="8462" marR="8462" marT="8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dirty="0">
                          <a:solidFill>
                            <a:srgbClr val="000000"/>
                          </a:solidFill>
                          <a:effectLst/>
                          <a:latin typeface="Calibri" panose="020F0502020204030204" pitchFamily="34" charset="0"/>
                        </a:rPr>
                        <a:t>29,64</a:t>
                      </a:r>
                    </a:p>
                  </a:txBody>
                  <a:tcPr marL="8462" marR="8462" marT="8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1" i="0" u="none" strike="noStrike" dirty="0">
                          <a:solidFill>
                            <a:srgbClr val="FF0000"/>
                          </a:solidFill>
                          <a:effectLst/>
                          <a:latin typeface="Calibri" panose="020F0502020204030204" pitchFamily="34" charset="0"/>
                        </a:rPr>
                        <a:t>SI', da RR6/2019</a:t>
                      </a:r>
                    </a:p>
                  </a:txBody>
                  <a:tcPr marL="8462" marR="8462" marT="8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5784659"/>
                  </a:ext>
                </a:extLst>
              </a:tr>
              <a:tr h="338485">
                <a:tc>
                  <a:txBody>
                    <a:bodyPr/>
                    <a:lstStyle/>
                    <a:p>
                      <a:pPr algn="ctr" fontAlgn="ctr"/>
                      <a:r>
                        <a:rPr lang="it-IT" sz="1000" b="0" i="0" u="none" strike="noStrike">
                          <a:solidFill>
                            <a:srgbClr val="000000"/>
                          </a:solidFill>
                          <a:effectLst/>
                          <a:latin typeface="Calibri" panose="020F0502020204030204" pitchFamily="34" charset="0"/>
                        </a:rPr>
                        <a:t>SF2</a:t>
                      </a:r>
                    </a:p>
                  </a:txBody>
                  <a:tcPr marL="8462" marR="8462" marT="8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solidFill>
                            <a:srgbClr val="000000"/>
                          </a:solidFill>
                          <a:effectLst/>
                          <a:latin typeface="Calibri" panose="020F0502020204030204" pitchFamily="34" charset="0"/>
                        </a:rPr>
                        <a:t>821</a:t>
                      </a:r>
                    </a:p>
                  </a:txBody>
                  <a:tcPr marL="8462" marR="8462" marT="8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a:solidFill>
                            <a:srgbClr val="000000"/>
                          </a:solidFill>
                          <a:effectLst/>
                          <a:latin typeface="Calibri" panose="020F0502020204030204" pitchFamily="34" charset="0"/>
                        </a:rPr>
                        <a:t>ALLEGGERIMENTO</a:t>
                      </a:r>
                    </a:p>
                  </a:txBody>
                  <a:tcPr marL="8462" marR="8462" marT="8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i="0" u="none" strike="noStrike" dirty="0">
                          <a:solidFill>
                            <a:srgbClr val="000000"/>
                          </a:solidFill>
                          <a:effectLst/>
                          <a:latin typeface="Calibri" panose="020F0502020204030204" pitchFamily="34" charset="0"/>
                        </a:rPr>
                        <a:t>46,40</a:t>
                      </a:r>
                    </a:p>
                  </a:txBody>
                  <a:tcPr marL="8462" marR="8462" marT="8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Calibri" panose="020F0502020204030204" pitchFamily="34" charset="0"/>
                        </a:rPr>
                        <a:t>No, nessuna Qlim da PTUA</a:t>
                      </a:r>
                    </a:p>
                  </a:txBody>
                  <a:tcPr marL="8462" marR="8462" marT="84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5324987"/>
                  </a:ext>
                </a:extLst>
              </a:tr>
            </a:tbl>
          </a:graphicData>
        </a:graphic>
      </p:graphicFrame>
      <p:pic>
        <p:nvPicPr>
          <p:cNvPr id="9" name="Immagine 8">
            <a:extLst>
              <a:ext uri="{FF2B5EF4-FFF2-40B4-BE49-F238E27FC236}">
                <a16:creationId xmlns:a16="http://schemas.microsoft.com/office/drawing/2014/main" id="{471EBB06-F6D3-40F8-85C0-6F097CD32694}"/>
              </a:ext>
            </a:extLst>
          </p:cNvPr>
          <p:cNvPicPr>
            <a:picLocks noChangeAspect="1"/>
          </p:cNvPicPr>
          <p:nvPr/>
        </p:nvPicPr>
        <p:blipFill>
          <a:blip r:embed="rId4"/>
          <a:stretch>
            <a:fillRect/>
          </a:stretch>
        </p:blipFill>
        <p:spPr>
          <a:xfrm>
            <a:off x="4136974" y="3030420"/>
            <a:ext cx="2319616" cy="1822555"/>
          </a:xfrm>
          <a:prstGeom prst="rect">
            <a:avLst/>
          </a:prstGeom>
        </p:spPr>
      </p:pic>
      <p:pic>
        <p:nvPicPr>
          <p:cNvPr id="10" name="Immagine 9">
            <a:extLst>
              <a:ext uri="{FF2B5EF4-FFF2-40B4-BE49-F238E27FC236}">
                <a16:creationId xmlns:a16="http://schemas.microsoft.com/office/drawing/2014/main" id="{45105B1B-F814-4F58-9BDD-272B83E05B29}"/>
              </a:ext>
            </a:extLst>
          </p:cNvPr>
          <p:cNvPicPr>
            <a:picLocks noChangeAspect="1"/>
          </p:cNvPicPr>
          <p:nvPr/>
        </p:nvPicPr>
        <p:blipFill>
          <a:blip r:embed="rId5"/>
          <a:stretch>
            <a:fillRect/>
          </a:stretch>
        </p:blipFill>
        <p:spPr>
          <a:xfrm>
            <a:off x="6551932" y="3032956"/>
            <a:ext cx="2508255" cy="1836204"/>
          </a:xfrm>
          <a:prstGeom prst="rect">
            <a:avLst/>
          </a:prstGeom>
        </p:spPr>
      </p:pic>
      <p:pic>
        <p:nvPicPr>
          <p:cNvPr id="11" name="Immagine 10">
            <a:extLst>
              <a:ext uri="{FF2B5EF4-FFF2-40B4-BE49-F238E27FC236}">
                <a16:creationId xmlns:a16="http://schemas.microsoft.com/office/drawing/2014/main" id="{F0E7C3CA-AFC8-4134-A2BA-1461A9E72903}"/>
              </a:ext>
            </a:extLst>
          </p:cNvPr>
          <p:cNvPicPr>
            <a:picLocks noChangeAspect="1"/>
          </p:cNvPicPr>
          <p:nvPr/>
        </p:nvPicPr>
        <p:blipFill>
          <a:blip r:embed="rId6"/>
          <a:stretch>
            <a:fillRect/>
          </a:stretch>
        </p:blipFill>
        <p:spPr>
          <a:xfrm>
            <a:off x="4135950" y="4958450"/>
            <a:ext cx="1881247" cy="1405591"/>
          </a:xfrm>
          <a:prstGeom prst="rect">
            <a:avLst/>
          </a:prstGeom>
        </p:spPr>
      </p:pic>
      <p:pic>
        <p:nvPicPr>
          <p:cNvPr id="12" name="Immagine 11">
            <a:extLst>
              <a:ext uri="{FF2B5EF4-FFF2-40B4-BE49-F238E27FC236}">
                <a16:creationId xmlns:a16="http://schemas.microsoft.com/office/drawing/2014/main" id="{B9D1DCD3-281E-4690-B8CF-47E5D910FB4C}"/>
              </a:ext>
            </a:extLst>
          </p:cNvPr>
          <p:cNvPicPr>
            <a:picLocks noChangeAspect="1"/>
          </p:cNvPicPr>
          <p:nvPr/>
        </p:nvPicPr>
        <p:blipFill>
          <a:blip r:embed="rId7"/>
          <a:stretch>
            <a:fillRect/>
          </a:stretch>
        </p:blipFill>
        <p:spPr>
          <a:xfrm>
            <a:off x="6055487" y="4958450"/>
            <a:ext cx="1881247" cy="1432559"/>
          </a:xfrm>
          <a:prstGeom prst="rect">
            <a:avLst/>
          </a:prstGeom>
        </p:spPr>
      </p:pic>
      <p:sp>
        <p:nvSpPr>
          <p:cNvPr id="13" name="Rettangolo 12">
            <a:extLst>
              <a:ext uri="{FF2B5EF4-FFF2-40B4-BE49-F238E27FC236}">
                <a16:creationId xmlns:a16="http://schemas.microsoft.com/office/drawing/2014/main" id="{4D5DEB83-1C61-4A11-8F0D-765A3DC25019}"/>
              </a:ext>
            </a:extLst>
          </p:cNvPr>
          <p:cNvSpPr/>
          <p:nvPr/>
        </p:nvSpPr>
        <p:spPr>
          <a:xfrm>
            <a:off x="7972166" y="5430412"/>
            <a:ext cx="936104" cy="461665"/>
          </a:xfrm>
          <a:prstGeom prst="rect">
            <a:avLst/>
          </a:prstGeom>
          <a:noFill/>
        </p:spPr>
        <p:txBody>
          <a:bodyPr wrap="square" lIns="91440" tIns="45720" rIns="91440" bIns="45720">
            <a:spAutoFit/>
          </a:bodyPr>
          <a:lstStyle/>
          <a:p>
            <a:pPr algn="just"/>
            <a:r>
              <a:rPr lang="it-IT" sz="800" b="1" dirty="0">
                <a:ln w="18415" cmpd="sng">
                  <a:noFill/>
                  <a:prstDash val="solid"/>
                </a:ln>
              </a:rPr>
              <a:t>Sfioratore SF 1 e due punti di scarico</a:t>
            </a:r>
          </a:p>
        </p:txBody>
      </p:sp>
      <p:sp>
        <p:nvSpPr>
          <p:cNvPr id="14" name="Rettangolo 13">
            <a:extLst>
              <a:ext uri="{FF2B5EF4-FFF2-40B4-BE49-F238E27FC236}">
                <a16:creationId xmlns:a16="http://schemas.microsoft.com/office/drawing/2014/main" id="{F5BAE270-B43F-4EC4-BABF-A6BE5E477E21}"/>
              </a:ext>
            </a:extLst>
          </p:cNvPr>
          <p:cNvSpPr/>
          <p:nvPr/>
        </p:nvSpPr>
        <p:spPr bwMode="auto">
          <a:xfrm>
            <a:off x="4066800" y="2924944"/>
            <a:ext cx="4993387" cy="3466065"/>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1273848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9218A0E0-C718-635F-F3B8-50D38C1CCB2D}"/>
              </a:ext>
            </a:extLst>
          </p:cNvPr>
          <p:cNvSpPr/>
          <p:nvPr/>
        </p:nvSpPr>
        <p:spPr>
          <a:xfrm>
            <a:off x="21702" y="666701"/>
            <a:ext cx="9144001" cy="307777"/>
          </a:xfrm>
          <a:prstGeom prst="rect">
            <a:avLst/>
          </a:prstGeom>
          <a:noFill/>
        </p:spPr>
        <p:txBody>
          <a:bodyPr wrap="square" lIns="91440" tIns="45720" rIns="91440" bIns="45720">
            <a:spAutoFit/>
          </a:bodyPr>
          <a:lstStyle/>
          <a:p>
            <a:pPr algn="ctr"/>
            <a:r>
              <a:rPr lang="it-IT" sz="1400" b="1" dirty="0">
                <a:ln w="18415" cmpd="sng">
                  <a:noFill/>
                  <a:prstDash val="solid"/>
                </a:ln>
                <a:solidFill>
                  <a:srgbClr val="0070C0"/>
                </a:solidFill>
              </a:rPr>
              <a:t>Interventi pianificazione d’Ambito</a:t>
            </a:r>
          </a:p>
        </p:txBody>
      </p:sp>
      <p:sp>
        <p:nvSpPr>
          <p:cNvPr id="10" name="CasellaDiTesto 9">
            <a:extLst>
              <a:ext uri="{FF2B5EF4-FFF2-40B4-BE49-F238E27FC236}">
                <a16:creationId xmlns:a16="http://schemas.microsoft.com/office/drawing/2014/main" id="{C865E457-9D91-47A3-A660-99890949D319}"/>
              </a:ext>
            </a:extLst>
          </p:cNvPr>
          <p:cNvSpPr txBox="1"/>
          <p:nvPr/>
        </p:nvSpPr>
        <p:spPr>
          <a:xfrm>
            <a:off x="251520" y="1036033"/>
            <a:ext cx="8640960" cy="1077218"/>
          </a:xfrm>
          <a:prstGeom prst="rect">
            <a:avLst/>
          </a:prstGeom>
          <a:noFill/>
        </p:spPr>
        <p:txBody>
          <a:bodyPr wrap="square">
            <a:spAutoFit/>
          </a:bodyPr>
          <a:lstStyle/>
          <a:p>
            <a:pPr algn="just"/>
            <a:r>
              <a:rPr lang="it-IT" sz="1600" dirty="0">
                <a:latin typeface="Calibri" panose="020F0502020204030204" pitchFamily="34" charset="0"/>
                <a:cs typeface="Times New Roman" panose="02020603050405020304" pitchFamily="18" charset="0"/>
              </a:rPr>
              <a:t>Nel Programma degli interventi allegato al MTI4 riferito agli anni 2024-2029 è stata inserita una voce "Interventi di adeguamento della rete fognaria a seguito delle risultanze delle verifiche effettuate nel Programma di Riassetto delle fognature e Adeguamento sfioratori-potenziamento reti-vasche accumulo" con i seguenti importi di spesa programmati per gli anni 2025-2029.</a:t>
            </a:r>
          </a:p>
        </p:txBody>
      </p:sp>
      <p:graphicFrame>
        <p:nvGraphicFramePr>
          <p:cNvPr id="4" name="Tabella 3">
            <a:extLst>
              <a:ext uri="{FF2B5EF4-FFF2-40B4-BE49-F238E27FC236}">
                <a16:creationId xmlns:a16="http://schemas.microsoft.com/office/drawing/2014/main" id="{82700477-B073-4D6A-AEF5-97AEE555D447}"/>
              </a:ext>
            </a:extLst>
          </p:cNvPr>
          <p:cNvGraphicFramePr>
            <a:graphicFrameLocks noGrp="1"/>
          </p:cNvGraphicFramePr>
          <p:nvPr>
            <p:extLst>
              <p:ext uri="{D42A27DB-BD31-4B8C-83A1-F6EECF244321}">
                <p14:modId xmlns:p14="http://schemas.microsoft.com/office/powerpoint/2010/main" val="280641470"/>
              </p:ext>
            </p:extLst>
          </p:nvPr>
        </p:nvGraphicFramePr>
        <p:xfrm>
          <a:off x="1259632" y="2348880"/>
          <a:ext cx="6113780" cy="362966"/>
        </p:xfrm>
        <a:graphic>
          <a:graphicData uri="http://schemas.openxmlformats.org/drawingml/2006/table">
            <a:tbl>
              <a:tblPr firstRow="1" firstCol="1" bandRow="1"/>
              <a:tblGrid>
                <a:gridCol w="1018540">
                  <a:extLst>
                    <a:ext uri="{9D8B030D-6E8A-4147-A177-3AD203B41FA5}">
                      <a16:colId xmlns:a16="http://schemas.microsoft.com/office/drawing/2014/main" val="887171766"/>
                    </a:ext>
                  </a:extLst>
                </a:gridCol>
                <a:gridCol w="1018540">
                  <a:extLst>
                    <a:ext uri="{9D8B030D-6E8A-4147-A177-3AD203B41FA5}">
                      <a16:colId xmlns:a16="http://schemas.microsoft.com/office/drawing/2014/main" val="3907908129"/>
                    </a:ext>
                  </a:extLst>
                </a:gridCol>
                <a:gridCol w="1019175">
                  <a:extLst>
                    <a:ext uri="{9D8B030D-6E8A-4147-A177-3AD203B41FA5}">
                      <a16:colId xmlns:a16="http://schemas.microsoft.com/office/drawing/2014/main" val="2681610309"/>
                    </a:ext>
                  </a:extLst>
                </a:gridCol>
                <a:gridCol w="1019175">
                  <a:extLst>
                    <a:ext uri="{9D8B030D-6E8A-4147-A177-3AD203B41FA5}">
                      <a16:colId xmlns:a16="http://schemas.microsoft.com/office/drawing/2014/main" val="173675247"/>
                    </a:ext>
                  </a:extLst>
                </a:gridCol>
                <a:gridCol w="1019175">
                  <a:extLst>
                    <a:ext uri="{9D8B030D-6E8A-4147-A177-3AD203B41FA5}">
                      <a16:colId xmlns:a16="http://schemas.microsoft.com/office/drawing/2014/main" val="2760761334"/>
                    </a:ext>
                  </a:extLst>
                </a:gridCol>
                <a:gridCol w="1019175">
                  <a:extLst>
                    <a:ext uri="{9D8B030D-6E8A-4147-A177-3AD203B41FA5}">
                      <a16:colId xmlns:a16="http://schemas.microsoft.com/office/drawing/2014/main" val="604347998"/>
                    </a:ext>
                  </a:extLst>
                </a:gridCol>
              </a:tblGrid>
              <a:tr h="0">
                <a:tc>
                  <a:txBody>
                    <a:bodyPr/>
                    <a:lstStyle/>
                    <a:p>
                      <a:pPr algn="just">
                        <a:lnSpc>
                          <a:spcPct val="115000"/>
                        </a:lnSpc>
                        <a:spcAft>
                          <a:spcPts val="0"/>
                        </a:spcAft>
                      </a:pPr>
                      <a:r>
                        <a:rPr lang="it-IT" sz="1100" b="1">
                          <a:effectLst/>
                          <a:latin typeface="Calibri" panose="020F0502020204030204" pitchFamily="34" charset="0"/>
                          <a:ea typeface="Calibri" panose="020F0502020204030204" pitchFamily="34" charset="0"/>
                          <a:cs typeface="Times New Roman" panose="02020603050405020304" pitchFamily="18" charset="0"/>
                        </a:rPr>
                        <a:t>2024</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905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it-IT" sz="1100" b="1">
                          <a:effectLst/>
                          <a:latin typeface="Calibri" panose="020F0502020204030204" pitchFamily="34" charset="0"/>
                          <a:ea typeface="Calibri" panose="020F0502020204030204" pitchFamily="34" charset="0"/>
                          <a:cs typeface="Times New Roman" panose="02020603050405020304" pitchFamily="18" charset="0"/>
                        </a:rPr>
                        <a:t>2025</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905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it-IT" sz="1100" b="1">
                          <a:effectLst/>
                          <a:latin typeface="Calibri" panose="020F0502020204030204" pitchFamily="34" charset="0"/>
                          <a:ea typeface="Calibri" panose="020F0502020204030204" pitchFamily="34" charset="0"/>
                          <a:cs typeface="Times New Roman" panose="02020603050405020304" pitchFamily="18" charset="0"/>
                        </a:rPr>
                        <a:t>2026</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905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it-IT" sz="1100" b="1">
                          <a:effectLst/>
                          <a:latin typeface="Calibri" panose="020F0502020204030204" pitchFamily="34" charset="0"/>
                          <a:ea typeface="Calibri" panose="020F0502020204030204" pitchFamily="34" charset="0"/>
                          <a:cs typeface="Times New Roman" panose="02020603050405020304" pitchFamily="18" charset="0"/>
                        </a:rPr>
                        <a:t>2027</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905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it-IT" sz="1100" b="1">
                          <a:effectLst/>
                          <a:latin typeface="Calibri" panose="020F0502020204030204" pitchFamily="34" charset="0"/>
                          <a:ea typeface="Calibri" panose="020F0502020204030204" pitchFamily="34" charset="0"/>
                          <a:cs typeface="Times New Roman" panose="02020603050405020304" pitchFamily="18" charset="0"/>
                        </a:rPr>
                        <a:t>2028</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905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it-IT" sz="1100" b="1">
                          <a:effectLst/>
                          <a:latin typeface="Calibri" panose="020F0502020204030204" pitchFamily="34" charset="0"/>
                          <a:ea typeface="Calibri" panose="020F0502020204030204" pitchFamily="34" charset="0"/>
                          <a:cs typeface="Times New Roman" panose="02020603050405020304" pitchFamily="18" charset="0"/>
                        </a:rPr>
                        <a:t>2029</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90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999919386"/>
                  </a:ext>
                </a:extLst>
              </a:tr>
              <a:tr h="0">
                <a:tc>
                  <a:txBody>
                    <a:bodyPr/>
                    <a:lstStyle/>
                    <a:p>
                      <a:pPr algn="r">
                        <a:lnSpc>
                          <a:spcPct val="115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0 €</a:t>
                      </a: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15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300.000 €</a:t>
                      </a: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15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300.000 €</a:t>
                      </a: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15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600.000 €</a:t>
                      </a: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15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2.000.000 €</a:t>
                      </a: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15000"/>
                        </a:lnSpc>
                        <a:spcAft>
                          <a:spcPts val="0"/>
                        </a:spcAft>
                      </a:pPr>
                      <a:r>
                        <a:rPr lang="it-IT" sz="1100" dirty="0">
                          <a:effectLst/>
                          <a:latin typeface="Calibri" panose="020F0502020204030204" pitchFamily="34" charset="0"/>
                          <a:ea typeface="Calibri" panose="020F0502020204030204" pitchFamily="34" charset="0"/>
                          <a:cs typeface="Times New Roman" panose="02020603050405020304" pitchFamily="18" charset="0"/>
                        </a:rPr>
                        <a:t>2.000.000 €</a:t>
                      </a: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extLst>
                  <a:ext uri="{0D108BD9-81ED-4DB2-BD59-A6C34878D82A}">
                    <a16:rowId xmlns:a16="http://schemas.microsoft.com/office/drawing/2014/main" val="2753785207"/>
                  </a:ext>
                </a:extLst>
              </a:tr>
            </a:tbl>
          </a:graphicData>
        </a:graphic>
      </p:graphicFrame>
      <p:sp>
        <p:nvSpPr>
          <p:cNvPr id="11" name="Rettangolo 10">
            <a:extLst>
              <a:ext uri="{FF2B5EF4-FFF2-40B4-BE49-F238E27FC236}">
                <a16:creationId xmlns:a16="http://schemas.microsoft.com/office/drawing/2014/main" id="{D789F8E1-38D3-4A0D-A12D-DA9EDC39F173}"/>
              </a:ext>
            </a:extLst>
          </p:cNvPr>
          <p:cNvSpPr/>
          <p:nvPr/>
        </p:nvSpPr>
        <p:spPr>
          <a:xfrm>
            <a:off x="221848" y="3010355"/>
            <a:ext cx="8640960" cy="1077218"/>
          </a:xfrm>
          <a:prstGeom prst="rect">
            <a:avLst/>
          </a:prstGeom>
        </p:spPr>
        <p:txBody>
          <a:bodyPr wrap="square">
            <a:spAutoFit/>
          </a:bodyPr>
          <a:lstStyle/>
          <a:p>
            <a:pPr algn="just"/>
            <a:r>
              <a:rPr lang="it-IT" sz="1600" dirty="0">
                <a:latin typeface="Calibri" panose="020F0502020204030204" pitchFamily="34" charset="0"/>
                <a:cs typeface="Calibri" panose="020F0502020204030204" pitchFamily="34" charset="0"/>
              </a:rPr>
              <a:t>Oltre agli interventi inseriti e programmati nel PDI, sono stati previste altre risorse nel Piano Opere Strategiche 2030-2035 alla voce "</a:t>
            </a:r>
            <a:r>
              <a:rPr lang="it-IT" sz="1600" i="1" dirty="0">
                <a:latin typeface="Calibri" panose="020F0502020204030204" pitchFamily="34" charset="0"/>
                <a:cs typeface="Calibri" panose="020F0502020204030204" pitchFamily="34" charset="0"/>
              </a:rPr>
              <a:t>Interventi di adeguamento della rete fognaria a seguito delle risultanze delle verifiche effettuate nel Piano di Riassetto delle fognature - Adeguamento sfioratori-potenziamento reti-vasche accumulo</a:t>
            </a:r>
            <a:r>
              <a:rPr lang="it-IT" sz="1600" dirty="0">
                <a:latin typeface="Calibri" panose="020F0502020204030204" pitchFamily="34" charset="0"/>
                <a:cs typeface="Calibri" panose="020F0502020204030204" pitchFamily="34" charset="0"/>
              </a:rPr>
              <a:t>":</a:t>
            </a:r>
          </a:p>
        </p:txBody>
      </p:sp>
      <p:graphicFrame>
        <p:nvGraphicFramePr>
          <p:cNvPr id="12" name="Tabella 11">
            <a:extLst>
              <a:ext uri="{FF2B5EF4-FFF2-40B4-BE49-F238E27FC236}">
                <a16:creationId xmlns:a16="http://schemas.microsoft.com/office/drawing/2014/main" id="{F6527C44-B95E-4548-822B-4D4F60371A39}"/>
              </a:ext>
            </a:extLst>
          </p:cNvPr>
          <p:cNvGraphicFramePr>
            <a:graphicFrameLocks noGrp="1"/>
          </p:cNvGraphicFramePr>
          <p:nvPr>
            <p:extLst>
              <p:ext uri="{D42A27DB-BD31-4B8C-83A1-F6EECF244321}">
                <p14:modId xmlns:p14="http://schemas.microsoft.com/office/powerpoint/2010/main" val="3357548598"/>
              </p:ext>
            </p:extLst>
          </p:nvPr>
        </p:nvGraphicFramePr>
        <p:xfrm>
          <a:off x="1259632" y="4384757"/>
          <a:ext cx="6113780" cy="362966"/>
        </p:xfrm>
        <a:graphic>
          <a:graphicData uri="http://schemas.openxmlformats.org/drawingml/2006/table">
            <a:tbl>
              <a:tblPr firstRow="1" firstCol="1" bandRow="1"/>
              <a:tblGrid>
                <a:gridCol w="1018540">
                  <a:extLst>
                    <a:ext uri="{9D8B030D-6E8A-4147-A177-3AD203B41FA5}">
                      <a16:colId xmlns:a16="http://schemas.microsoft.com/office/drawing/2014/main" val="136614185"/>
                    </a:ext>
                  </a:extLst>
                </a:gridCol>
                <a:gridCol w="1018540">
                  <a:extLst>
                    <a:ext uri="{9D8B030D-6E8A-4147-A177-3AD203B41FA5}">
                      <a16:colId xmlns:a16="http://schemas.microsoft.com/office/drawing/2014/main" val="1624520035"/>
                    </a:ext>
                  </a:extLst>
                </a:gridCol>
                <a:gridCol w="1019175">
                  <a:extLst>
                    <a:ext uri="{9D8B030D-6E8A-4147-A177-3AD203B41FA5}">
                      <a16:colId xmlns:a16="http://schemas.microsoft.com/office/drawing/2014/main" val="3485943853"/>
                    </a:ext>
                  </a:extLst>
                </a:gridCol>
                <a:gridCol w="1019175">
                  <a:extLst>
                    <a:ext uri="{9D8B030D-6E8A-4147-A177-3AD203B41FA5}">
                      <a16:colId xmlns:a16="http://schemas.microsoft.com/office/drawing/2014/main" val="3161573380"/>
                    </a:ext>
                  </a:extLst>
                </a:gridCol>
                <a:gridCol w="1019175">
                  <a:extLst>
                    <a:ext uri="{9D8B030D-6E8A-4147-A177-3AD203B41FA5}">
                      <a16:colId xmlns:a16="http://schemas.microsoft.com/office/drawing/2014/main" val="2713745261"/>
                    </a:ext>
                  </a:extLst>
                </a:gridCol>
                <a:gridCol w="1019175">
                  <a:extLst>
                    <a:ext uri="{9D8B030D-6E8A-4147-A177-3AD203B41FA5}">
                      <a16:colId xmlns:a16="http://schemas.microsoft.com/office/drawing/2014/main" val="1871734443"/>
                    </a:ext>
                  </a:extLst>
                </a:gridCol>
              </a:tblGrid>
              <a:tr h="0">
                <a:tc>
                  <a:txBody>
                    <a:bodyPr/>
                    <a:lstStyle/>
                    <a:p>
                      <a:pPr algn="just">
                        <a:lnSpc>
                          <a:spcPct val="115000"/>
                        </a:lnSpc>
                        <a:spcAft>
                          <a:spcPts val="0"/>
                        </a:spcAft>
                      </a:pPr>
                      <a:r>
                        <a:rPr lang="it-IT" sz="1100" b="1">
                          <a:effectLst/>
                          <a:latin typeface="Calibri" panose="020F0502020204030204" pitchFamily="34" charset="0"/>
                          <a:ea typeface="Calibri" panose="020F0502020204030204" pitchFamily="34" charset="0"/>
                          <a:cs typeface="Times New Roman" panose="02020603050405020304" pitchFamily="18" charset="0"/>
                        </a:rPr>
                        <a:t>2030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905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it-IT" sz="1100" b="1">
                          <a:effectLst/>
                          <a:latin typeface="Calibri" panose="020F0502020204030204" pitchFamily="34" charset="0"/>
                          <a:ea typeface="Calibri" panose="020F0502020204030204" pitchFamily="34" charset="0"/>
                          <a:cs typeface="Times New Roman" panose="02020603050405020304" pitchFamily="18" charset="0"/>
                        </a:rPr>
                        <a:t>2031</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905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it-IT" sz="1100" b="1">
                          <a:effectLst/>
                          <a:latin typeface="Calibri" panose="020F0502020204030204" pitchFamily="34" charset="0"/>
                          <a:ea typeface="Calibri" panose="020F0502020204030204" pitchFamily="34" charset="0"/>
                          <a:cs typeface="Times New Roman" panose="02020603050405020304" pitchFamily="18" charset="0"/>
                        </a:rPr>
                        <a:t>2032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905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it-IT" sz="1100" b="1">
                          <a:effectLst/>
                          <a:latin typeface="Calibri" panose="020F0502020204030204" pitchFamily="34" charset="0"/>
                          <a:ea typeface="Calibri" panose="020F0502020204030204" pitchFamily="34" charset="0"/>
                          <a:cs typeface="Times New Roman" panose="02020603050405020304" pitchFamily="18" charset="0"/>
                        </a:rPr>
                        <a:t>2033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905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it-IT" sz="1100" b="1">
                          <a:effectLst/>
                          <a:latin typeface="Calibri" panose="020F0502020204030204" pitchFamily="34" charset="0"/>
                          <a:ea typeface="Calibri" panose="020F0502020204030204" pitchFamily="34" charset="0"/>
                          <a:cs typeface="Times New Roman" panose="02020603050405020304" pitchFamily="18" charset="0"/>
                        </a:rPr>
                        <a:t>2034</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905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it-IT" sz="1100" b="1">
                          <a:effectLst/>
                          <a:latin typeface="Calibri" panose="020F0502020204030204" pitchFamily="34" charset="0"/>
                          <a:ea typeface="Calibri" panose="020F0502020204030204" pitchFamily="34" charset="0"/>
                          <a:cs typeface="Times New Roman" panose="02020603050405020304" pitchFamily="18" charset="0"/>
                        </a:rPr>
                        <a:t>2035</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90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560073384"/>
                  </a:ext>
                </a:extLst>
              </a:tr>
              <a:tr h="0">
                <a:tc>
                  <a:txBody>
                    <a:bodyPr/>
                    <a:lstStyle/>
                    <a:p>
                      <a:pPr algn="r">
                        <a:lnSpc>
                          <a:spcPct val="115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5.000.000 €</a:t>
                      </a: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15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5.000.000 €</a:t>
                      </a: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15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5.000.000 €</a:t>
                      </a: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15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5.000.000 €</a:t>
                      </a: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15000"/>
                        </a:lnSpc>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5.000.000 €</a:t>
                      </a: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tc>
                  <a:txBody>
                    <a:bodyPr/>
                    <a:lstStyle/>
                    <a:p>
                      <a:pPr algn="r">
                        <a:lnSpc>
                          <a:spcPct val="115000"/>
                        </a:lnSpc>
                        <a:spcAft>
                          <a:spcPts val="0"/>
                        </a:spcAft>
                      </a:pPr>
                      <a:r>
                        <a:rPr lang="it-IT" sz="1100" dirty="0">
                          <a:effectLst/>
                          <a:latin typeface="Calibri" panose="020F0502020204030204" pitchFamily="34" charset="0"/>
                          <a:ea typeface="Calibri" panose="020F0502020204030204" pitchFamily="34" charset="0"/>
                          <a:cs typeface="Times New Roman" panose="02020603050405020304" pitchFamily="18" charset="0"/>
                        </a:rPr>
                        <a:t>5.000.000 €</a:t>
                      </a:r>
                    </a:p>
                  </a:txBody>
                  <a:tcPr marL="68580" marR="68580" marT="0" marB="0">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B8CCE4"/>
                      </a:solidFill>
                      <a:prstDash val="solid"/>
                      <a:round/>
                      <a:headEnd type="none" w="med" len="med"/>
                      <a:tailEnd type="none" w="med" len="med"/>
                    </a:lnB>
                  </a:tcPr>
                </a:tc>
                <a:extLst>
                  <a:ext uri="{0D108BD9-81ED-4DB2-BD59-A6C34878D82A}">
                    <a16:rowId xmlns:a16="http://schemas.microsoft.com/office/drawing/2014/main" val="84704628"/>
                  </a:ext>
                </a:extLst>
              </a:tr>
            </a:tbl>
          </a:graphicData>
        </a:graphic>
      </p:graphicFrame>
      <p:sp>
        <p:nvSpPr>
          <p:cNvPr id="2" name="Rettangolo 1">
            <a:extLst>
              <a:ext uri="{FF2B5EF4-FFF2-40B4-BE49-F238E27FC236}">
                <a16:creationId xmlns:a16="http://schemas.microsoft.com/office/drawing/2014/main" id="{7FBA2A2B-702D-5DF6-AC37-C3DC8B742CB1}"/>
              </a:ext>
            </a:extLst>
          </p:cNvPr>
          <p:cNvSpPr/>
          <p:nvPr/>
        </p:nvSpPr>
        <p:spPr>
          <a:xfrm>
            <a:off x="214343" y="5157192"/>
            <a:ext cx="864096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it-IT" sz="1600" dirty="0">
                <a:latin typeface="Calibri" panose="020F0502020204030204" pitchFamily="34" charset="0"/>
                <a:cs typeface="Calibri" panose="020F0502020204030204" pitchFamily="34" charset="0"/>
              </a:rPr>
              <a:t>Sulla base dei primi risultati riferiti ai bacini studiati, si può stimare un costo complessivo per la realizzazione degli interventi pari a circa 250.000.000 €</a:t>
            </a:r>
          </a:p>
        </p:txBody>
      </p:sp>
    </p:spTree>
    <p:extLst>
      <p:ext uri="{BB962C8B-B14F-4D97-AF65-F5344CB8AC3E}">
        <p14:creationId xmlns:p14="http://schemas.microsoft.com/office/powerpoint/2010/main" val="154941462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9218A0E0-C718-635F-F3B8-50D38C1CCB2D}"/>
              </a:ext>
            </a:extLst>
          </p:cNvPr>
          <p:cNvSpPr/>
          <p:nvPr/>
        </p:nvSpPr>
        <p:spPr>
          <a:xfrm>
            <a:off x="21702" y="666701"/>
            <a:ext cx="9144001" cy="307777"/>
          </a:xfrm>
          <a:prstGeom prst="rect">
            <a:avLst/>
          </a:prstGeom>
          <a:noFill/>
        </p:spPr>
        <p:txBody>
          <a:bodyPr wrap="square" lIns="91440" tIns="45720" rIns="91440" bIns="45720">
            <a:spAutoFit/>
          </a:bodyPr>
          <a:lstStyle/>
          <a:p>
            <a:pPr algn="ctr"/>
            <a:r>
              <a:rPr lang="it-IT" sz="1400" b="1" dirty="0">
                <a:ln w="18415" cmpd="sng">
                  <a:noFill/>
                  <a:prstDash val="solid"/>
                </a:ln>
                <a:solidFill>
                  <a:srgbClr val="0070C0"/>
                </a:solidFill>
              </a:rPr>
              <a:t>Valutazione apporto di ACQUE PARASSITE</a:t>
            </a:r>
          </a:p>
        </p:txBody>
      </p:sp>
      <p:sp>
        <p:nvSpPr>
          <p:cNvPr id="10" name="CasellaDiTesto 9">
            <a:extLst>
              <a:ext uri="{FF2B5EF4-FFF2-40B4-BE49-F238E27FC236}">
                <a16:creationId xmlns:a16="http://schemas.microsoft.com/office/drawing/2014/main" id="{C865E457-9D91-47A3-A660-99890949D319}"/>
              </a:ext>
            </a:extLst>
          </p:cNvPr>
          <p:cNvSpPr txBox="1"/>
          <p:nvPr/>
        </p:nvSpPr>
        <p:spPr>
          <a:xfrm>
            <a:off x="251520" y="1036033"/>
            <a:ext cx="8640960" cy="1323439"/>
          </a:xfrm>
          <a:prstGeom prst="rect">
            <a:avLst/>
          </a:prstGeom>
          <a:noFill/>
        </p:spPr>
        <p:txBody>
          <a:bodyPr wrap="square">
            <a:spAutoFit/>
          </a:bodyPr>
          <a:lstStyle/>
          <a:p>
            <a:pPr algn="just"/>
            <a:r>
              <a:rPr lang="it-IT" sz="1600" dirty="0">
                <a:latin typeface="Calibri" panose="020F0502020204030204" pitchFamily="34" charset="0"/>
                <a:cs typeface="Times New Roman" panose="02020603050405020304" pitchFamily="18" charset="0"/>
              </a:rPr>
              <a:t>Per la valutazione dell’apporto di acque parassite, l’Ufficio Ambiente di </a:t>
            </a:r>
            <a:r>
              <a:rPr lang="it-IT" sz="1600" dirty="0" err="1">
                <a:latin typeface="Calibri" panose="020F0502020204030204" pitchFamily="34" charset="0"/>
                <a:cs typeface="Times New Roman" panose="02020603050405020304" pitchFamily="18" charset="0"/>
              </a:rPr>
              <a:t>Uniacque</a:t>
            </a:r>
            <a:r>
              <a:rPr lang="it-IT" sz="1600" dirty="0">
                <a:latin typeface="Calibri" panose="020F0502020204030204" pitchFamily="34" charset="0"/>
                <a:cs typeface="Times New Roman" panose="02020603050405020304" pitchFamily="18" charset="0"/>
              </a:rPr>
              <a:t> S.p.A. ha effettuato alcune stime sull’anno 2023 a livello di rete sottesa agli impianti di depurazione con potenzialità superiore a 2.000 A.E.. In particolare sono stati isolati i casi in cui la Portata media annua </a:t>
            </a:r>
            <a:r>
              <a:rPr lang="it-IT" sz="1600" dirty="0" err="1">
                <a:latin typeface="Calibri" panose="020F0502020204030204" pitchFamily="34" charset="0"/>
                <a:cs typeface="Times New Roman" panose="02020603050405020304" pitchFamily="18" charset="0"/>
              </a:rPr>
              <a:t>Q</a:t>
            </a:r>
            <a:r>
              <a:rPr lang="it-IT" sz="1600" baseline="-25000" dirty="0" err="1">
                <a:latin typeface="Calibri" panose="020F0502020204030204" pitchFamily="34" charset="0"/>
                <a:cs typeface="Times New Roman" panose="02020603050405020304" pitchFamily="18" charset="0"/>
              </a:rPr>
              <a:t>Mmis</a:t>
            </a:r>
            <a:r>
              <a:rPr lang="it-IT" sz="1600" dirty="0">
                <a:latin typeface="Calibri" panose="020F0502020204030204" pitchFamily="34" charset="0"/>
                <a:cs typeface="Times New Roman" panose="02020603050405020304" pitchFamily="18" charset="0"/>
              </a:rPr>
              <a:t> misurata in tempo asciutto, in ingresso agli impianti, supera di oltre il 30% la Portata attesa Q</a:t>
            </a:r>
            <a:r>
              <a:rPr lang="it-IT" sz="1600" baseline="-25000" dirty="0">
                <a:latin typeface="Calibri" panose="020F0502020204030204" pitchFamily="34" charset="0"/>
                <a:cs typeface="Times New Roman" panose="02020603050405020304" pitchFamily="18" charset="0"/>
              </a:rPr>
              <a:t>att</a:t>
            </a:r>
            <a:r>
              <a:rPr lang="it-IT" sz="1600" dirty="0">
                <a:latin typeface="Calibri" panose="020F0502020204030204" pitchFamily="34" charset="0"/>
                <a:cs typeface="Times New Roman" panose="02020603050405020304" pitchFamily="18" charset="0"/>
              </a:rPr>
              <a:t>. La Qatt è calcolata moltiplicando per 208 L/A.E. giorno gli A.E. dell’agglomerato collegato all’impianto.</a:t>
            </a:r>
          </a:p>
        </p:txBody>
      </p:sp>
      <p:graphicFrame>
        <p:nvGraphicFramePr>
          <p:cNvPr id="2" name="Tabella 1">
            <a:extLst>
              <a:ext uri="{FF2B5EF4-FFF2-40B4-BE49-F238E27FC236}">
                <a16:creationId xmlns:a16="http://schemas.microsoft.com/office/drawing/2014/main" id="{1ED04473-6377-4C86-AEB1-0B09148FCAD6}"/>
              </a:ext>
            </a:extLst>
          </p:cNvPr>
          <p:cNvGraphicFramePr>
            <a:graphicFrameLocks noGrp="1"/>
          </p:cNvGraphicFramePr>
          <p:nvPr>
            <p:extLst>
              <p:ext uri="{D42A27DB-BD31-4B8C-83A1-F6EECF244321}">
                <p14:modId xmlns:p14="http://schemas.microsoft.com/office/powerpoint/2010/main" val="385767282"/>
              </p:ext>
            </p:extLst>
          </p:nvPr>
        </p:nvGraphicFramePr>
        <p:xfrm>
          <a:off x="1043608" y="2552876"/>
          <a:ext cx="7056784" cy="3493389"/>
        </p:xfrm>
        <a:graphic>
          <a:graphicData uri="http://schemas.openxmlformats.org/drawingml/2006/table">
            <a:tbl>
              <a:tblPr firstRow="1" firstCol="1" bandRow="1">
                <a:tableStyleId>{21E4AEA4-8DFA-4A89-87EB-49C32662AFE0}</a:tableStyleId>
              </a:tblPr>
              <a:tblGrid>
                <a:gridCol w="1774151">
                  <a:extLst>
                    <a:ext uri="{9D8B030D-6E8A-4147-A177-3AD203B41FA5}">
                      <a16:colId xmlns:a16="http://schemas.microsoft.com/office/drawing/2014/main" val="3938547056"/>
                    </a:ext>
                  </a:extLst>
                </a:gridCol>
                <a:gridCol w="1416655">
                  <a:extLst>
                    <a:ext uri="{9D8B030D-6E8A-4147-A177-3AD203B41FA5}">
                      <a16:colId xmlns:a16="http://schemas.microsoft.com/office/drawing/2014/main" val="3638529939"/>
                    </a:ext>
                  </a:extLst>
                </a:gridCol>
                <a:gridCol w="977261">
                  <a:extLst>
                    <a:ext uri="{9D8B030D-6E8A-4147-A177-3AD203B41FA5}">
                      <a16:colId xmlns:a16="http://schemas.microsoft.com/office/drawing/2014/main" val="1230479487"/>
                    </a:ext>
                  </a:extLst>
                </a:gridCol>
                <a:gridCol w="1555463">
                  <a:extLst>
                    <a:ext uri="{9D8B030D-6E8A-4147-A177-3AD203B41FA5}">
                      <a16:colId xmlns:a16="http://schemas.microsoft.com/office/drawing/2014/main" val="3758392408"/>
                    </a:ext>
                  </a:extLst>
                </a:gridCol>
                <a:gridCol w="1333254">
                  <a:extLst>
                    <a:ext uri="{9D8B030D-6E8A-4147-A177-3AD203B41FA5}">
                      <a16:colId xmlns:a16="http://schemas.microsoft.com/office/drawing/2014/main" val="3299200532"/>
                    </a:ext>
                  </a:extLst>
                </a:gridCol>
              </a:tblGrid>
              <a:tr h="419735">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Impianto</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Dimensione agglomerato A.E.</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Portata attesa</a:t>
                      </a:r>
                    </a:p>
                    <a:p>
                      <a:pPr algn="ctr">
                        <a:lnSpc>
                          <a:spcPct val="115000"/>
                        </a:lnSpc>
                        <a:spcAft>
                          <a:spcPts val="0"/>
                        </a:spcAft>
                      </a:pPr>
                      <a:r>
                        <a:rPr lang="it-IT" sz="1100" dirty="0">
                          <a:effectLst/>
                          <a:latin typeface="Calibri" panose="020F0502020204030204" pitchFamily="34" charset="0"/>
                          <a:cs typeface="Calibri" panose="020F0502020204030204" pitchFamily="34" charset="0"/>
                        </a:rPr>
                        <a:t>mc/g</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Portata </a:t>
                      </a:r>
                      <a:r>
                        <a:rPr lang="it-IT" sz="1100" u="sng" dirty="0">
                          <a:effectLst/>
                          <a:latin typeface="Calibri" panose="020F0502020204030204" pitchFamily="34" charset="0"/>
                          <a:cs typeface="Calibri" panose="020F0502020204030204" pitchFamily="34" charset="0"/>
                        </a:rPr>
                        <a:t>misurata</a:t>
                      </a:r>
                      <a:r>
                        <a:rPr lang="it-IT" sz="1100" dirty="0">
                          <a:effectLst/>
                          <a:latin typeface="Calibri" panose="020F0502020204030204" pitchFamily="34" charset="0"/>
                          <a:cs typeface="Calibri" panose="020F0502020204030204" pitchFamily="34" charset="0"/>
                        </a:rPr>
                        <a:t> in tempo asciutto 2023 mc/g</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 &gt; 30</a:t>
                      </a:r>
                    </a:p>
                    <a:p>
                      <a:pPr algn="ctr">
                        <a:lnSpc>
                          <a:spcPct val="115000"/>
                        </a:lnSpc>
                        <a:spcAft>
                          <a:spcPts val="0"/>
                        </a:spcAft>
                      </a:pPr>
                      <a:r>
                        <a:rPr lang="it-IT" sz="1100">
                          <a:effectLst/>
                          <a:latin typeface="Calibri" panose="020F0502020204030204" pitchFamily="34" charset="0"/>
                          <a:cs typeface="Calibri" panose="020F0502020204030204" pitchFamily="34" charset="0"/>
                        </a:rPr>
                        <a:t>nel 2023</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564911998"/>
                  </a:ext>
                </a:extLst>
              </a:tr>
              <a:tr h="175260">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Bergamo</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167.962</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34.936</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54.471</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56</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053123117"/>
                  </a:ext>
                </a:extLst>
              </a:tr>
              <a:tr h="175260">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Brembate</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168.866</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35.124</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54.035</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54</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297021680"/>
                  </a:ext>
                </a:extLst>
              </a:tr>
              <a:tr h="175260">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Calcio</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5.775</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1.201</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1.651</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37</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915975200"/>
                  </a:ext>
                </a:extLst>
              </a:tr>
              <a:tr h="175260">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Casnigo</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18.152</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3.776</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11.042</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192</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510734627"/>
                  </a:ext>
                </a:extLst>
              </a:tr>
              <a:tr h="175260">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Chiuduno via Mulino</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6.337</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1.318</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1.965</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49</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482111325"/>
                  </a:ext>
                </a:extLst>
              </a:tr>
              <a:tr h="175260">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Costa Volpino</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72.073</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14.991</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25.728</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72</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4065898782"/>
                  </a:ext>
                </a:extLst>
              </a:tr>
              <a:tr h="175260">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Covo</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26.056</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5.420</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8.495</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57</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596157282"/>
                  </a:ext>
                </a:extLst>
              </a:tr>
              <a:tr h="175260">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Fontanella</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4.568</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950</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1.361</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43</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774478753"/>
                  </a:ext>
                </a:extLst>
              </a:tr>
              <a:tr h="175260">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Grumello del Monte</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8.649</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1.799</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2.848</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58</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573168187"/>
                  </a:ext>
                </a:extLst>
              </a:tr>
              <a:tr h="175260">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Ranica</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97.640</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20.309</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35.262</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74</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100703252"/>
                  </a:ext>
                </a:extLst>
              </a:tr>
              <a:tr h="175260">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Trescore Balneario</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35.114</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7.304</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14.338</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96</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162682149"/>
                  </a:ext>
                </a:extLst>
              </a:tr>
              <a:tr h="175260">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Valbrembo</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37.740</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a:effectLst/>
                          <a:latin typeface="Calibri" panose="020F0502020204030204" pitchFamily="34" charset="0"/>
                          <a:cs typeface="Calibri" panose="020F0502020204030204" pitchFamily="34" charset="0"/>
                        </a:rPr>
                        <a:t>7.850</a:t>
                      </a:r>
                      <a:endParaRPr lang="it-IT"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12.397</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58</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711985154"/>
                  </a:ext>
                </a:extLst>
              </a:tr>
              <a:tr h="175260">
                <a:tc>
                  <a:txBody>
                    <a:bodyPr/>
                    <a:lstStyle/>
                    <a:p>
                      <a:pPr algn="ctr">
                        <a:lnSpc>
                          <a:spcPct val="115000"/>
                        </a:lnSpc>
                        <a:spcAft>
                          <a:spcPts val="0"/>
                        </a:spcAft>
                      </a:pPr>
                      <a:r>
                        <a:rPr lang="it-IT" sz="1100" dirty="0">
                          <a:effectLst/>
                          <a:latin typeface="Calibri" panose="020F0502020204030204" pitchFamily="34" charset="0"/>
                          <a:ea typeface="Calibri" panose="020F0502020204030204" pitchFamily="34" charset="0"/>
                          <a:cs typeface="Calibri" panose="020F0502020204030204" pitchFamily="34" charset="0"/>
                        </a:rPr>
                        <a:t>Colere (escluso fluttuanti)</a:t>
                      </a: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it-IT" sz="1100" dirty="0">
                          <a:effectLst/>
                          <a:latin typeface="Calibri" panose="020F0502020204030204" pitchFamily="34" charset="0"/>
                          <a:cs typeface="Calibri" panose="020F0502020204030204" pitchFamily="34" charset="0"/>
                        </a:rPr>
                        <a:t>6.391 (2.317</a:t>
                      </a:r>
                    </a:p>
                    <a:p>
                      <a:pPr algn="ctr">
                        <a:lnSpc>
                          <a:spcPct val="115000"/>
                        </a:lnSpc>
                        <a:spcAft>
                          <a:spcPts val="0"/>
                        </a:spcAft>
                      </a:pPr>
                      <a:r>
                        <a:rPr lang="it-IT" sz="1100" dirty="0">
                          <a:effectLst/>
                          <a:latin typeface="Calibri" panose="020F0502020204030204" pitchFamily="34" charset="0"/>
                          <a:cs typeface="Calibri" panose="020F0502020204030204" pitchFamily="34" charset="0"/>
                        </a:rPr>
                        <a:t>res.)</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488</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1.600</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228</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452575107"/>
                  </a:ext>
                </a:extLst>
              </a:tr>
              <a:tr h="175260">
                <a:tc>
                  <a:txBody>
                    <a:bodyPr/>
                    <a:lstStyle/>
                    <a:p>
                      <a:pPr algn="ctr">
                        <a:lnSpc>
                          <a:spcPct val="115000"/>
                        </a:lnSpc>
                        <a:spcAft>
                          <a:spcPts val="0"/>
                        </a:spcAft>
                      </a:pPr>
                      <a:r>
                        <a:rPr lang="it-IT" sz="1100" dirty="0">
                          <a:effectLst/>
                          <a:latin typeface="Calibri" panose="020F0502020204030204" pitchFamily="34" charset="0"/>
                          <a:ea typeface="Calibri" panose="020F0502020204030204" pitchFamily="34" charset="0"/>
                          <a:cs typeface="Calibri" panose="020F0502020204030204" pitchFamily="34" charset="0"/>
                        </a:rPr>
                        <a:t>Oltre il Colle (escluso fluttuanti)</a:t>
                      </a: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5.641 </a:t>
                      </a:r>
                    </a:p>
                    <a:p>
                      <a:pPr algn="ctr">
                        <a:lnSpc>
                          <a:spcPct val="115000"/>
                        </a:lnSpc>
                        <a:spcAft>
                          <a:spcPts val="0"/>
                        </a:spcAft>
                      </a:pPr>
                      <a:r>
                        <a:rPr lang="it-IT" sz="1100" dirty="0">
                          <a:effectLst/>
                          <a:latin typeface="Calibri" panose="020F0502020204030204" pitchFamily="34" charset="0"/>
                          <a:cs typeface="Calibri" panose="020F0502020204030204" pitchFamily="34" charset="0"/>
                        </a:rPr>
                        <a:t>(964 res.)</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222</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384</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it-IT" sz="1100" dirty="0">
                          <a:effectLst/>
                          <a:latin typeface="Calibri" panose="020F0502020204030204" pitchFamily="34" charset="0"/>
                          <a:cs typeface="Calibri" panose="020F0502020204030204" pitchFamily="34" charset="0"/>
                        </a:rPr>
                        <a:t>73</a:t>
                      </a:r>
                      <a:endParaRPr lang="it-IT"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412806564"/>
                  </a:ext>
                </a:extLst>
              </a:tr>
            </a:tbl>
          </a:graphicData>
        </a:graphic>
      </p:graphicFrame>
    </p:spTree>
    <p:extLst>
      <p:ext uri="{BB962C8B-B14F-4D97-AF65-F5344CB8AC3E}">
        <p14:creationId xmlns:p14="http://schemas.microsoft.com/office/powerpoint/2010/main" val="288722103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9218A0E0-C718-635F-F3B8-50D38C1CCB2D}"/>
              </a:ext>
            </a:extLst>
          </p:cNvPr>
          <p:cNvSpPr/>
          <p:nvPr/>
        </p:nvSpPr>
        <p:spPr>
          <a:xfrm>
            <a:off x="21702" y="666701"/>
            <a:ext cx="9144001" cy="307777"/>
          </a:xfrm>
          <a:prstGeom prst="rect">
            <a:avLst/>
          </a:prstGeom>
          <a:noFill/>
        </p:spPr>
        <p:txBody>
          <a:bodyPr wrap="square" lIns="91440" tIns="45720" rIns="91440" bIns="45720">
            <a:spAutoFit/>
          </a:bodyPr>
          <a:lstStyle/>
          <a:p>
            <a:pPr algn="ctr"/>
            <a:r>
              <a:rPr lang="it-IT" sz="1400" b="1" dirty="0">
                <a:ln w="18415" cmpd="sng">
                  <a:noFill/>
                  <a:prstDash val="solid"/>
                </a:ln>
                <a:solidFill>
                  <a:srgbClr val="0070C0"/>
                </a:solidFill>
              </a:rPr>
              <a:t>ADEGUAMENTO IDRAULICO DEPURATORI</a:t>
            </a:r>
          </a:p>
        </p:txBody>
      </p:sp>
      <p:sp>
        <p:nvSpPr>
          <p:cNvPr id="10" name="CasellaDiTesto 9">
            <a:extLst>
              <a:ext uri="{FF2B5EF4-FFF2-40B4-BE49-F238E27FC236}">
                <a16:creationId xmlns:a16="http://schemas.microsoft.com/office/drawing/2014/main" id="{C865E457-9D91-47A3-A660-99890949D319}"/>
              </a:ext>
            </a:extLst>
          </p:cNvPr>
          <p:cNvSpPr txBox="1"/>
          <p:nvPr/>
        </p:nvSpPr>
        <p:spPr>
          <a:xfrm>
            <a:off x="574488" y="1036033"/>
            <a:ext cx="8137899" cy="3785652"/>
          </a:xfrm>
          <a:prstGeom prst="rect">
            <a:avLst/>
          </a:prstGeom>
          <a:noFill/>
        </p:spPr>
        <p:txBody>
          <a:bodyPr wrap="square">
            <a:spAutoFit/>
          </a:bodyPr>
          <a:lstStyle/>
          <a:p>
            <a:pPr algn="just"/>
            <a:r>
              <a:rPr lang="it-IT" sz="1600" dirty="0">
                <a:latin typeface="Calibri" panose="020F0502020204030204" pitchFamily="34" charset="0"/>
                <a:cs typeface="Times New Roman" panose="02020603050405020304" pitchFamily="18" charset="0"/>
              </a:rPr>
              <a:t>La potenzialità reale del depuratore è quella risultante dal ricalcolo del Gestore, trasmessa e verificata dall’Ufficio d’Ambito.</a:t>
            </a:r>
          </a:p>
          <a:p>
            <a:pPr algn="just"/>
            <a:r>
              <a:rPr lang="it-IT" sz="1600" dirty="0">
                <a:latin typeface="Calibri" panose="020F0502020204030204" pitchFamily="34" charset="0"/>
                <a:cs typeface="Times New Roman" panose="02020603050405020304" pitchFamily="18" charset="0"/>
              </a:rPr>
              <a:t>La potenzialità del depuratore deve essere sempre maggiore alla potenzialità dell’agglomerato.</a:t>
            </a:r>
          </a:p>
          <a:p>
            <a:pPr algn="just"/>
            <a:r>
              <a:rPr lang="it-IT" sz="1600" dirty="0">
                <a:latin typeface="Calibri" panose="020F0502020204030204" pitchFamily="34" charset="0"/>
                <a:cs typeface="Times New Roman" panose="02020603050405020304" pitchFamily="18" charset="0"/>
              </a:rPr>
              <a:t>La portata massima ai trattamenti primari deve essere calcolata per una dotazione non inferiore a </a:t>
            </a:r>
            <a:r>
              <a:rPr lang="it-IT" sz="1600" b="1" dirty="0">
                <a:solidFill>
                  <a:schemeClr val="bg2">
                    <a:lumMod val="75000"/>
                  </a:schemeClr>
                </a:solidFill>
                <a:latin typeface="Calibri" panose="020F0502020204030204" pitchFamily="34" charset="0"/>
                <a:cs typeface="Times New Roman" panose="02020603050405020304" pitchFamily="18" charset="0"/>
              </a:rPr>
              <a:t>750 L/A.E. giorno </a:t>
            </a:r>
            <a:r>
              <a:rPr lang="it-IT" sz="1600" dirty="0">
                <a:latin typeface="Calibri" panose="020F0502020204030204" pitchFamily="34" charset="0"/>
                <a:cs typeface="Times New Roman" panose="02020603050405020304" pitchFamily="18" charset="0"/>
              </a:rPr>
              <a:t>moltiplicata per gli A.E. dell’agglomerato per ottenere i mc/h</a:t>
            </a:r>
          </a:p>
          <a:p>
            <a:pPr algn="just"/>
            <a:r>
              <a:rPr lang="it-IT" sz="1600" dirty="0">
                <a:latin typeface="Calibri" panose="020F0502020204030204" pitchFamily="34" charset="0"/>
                <a:cs typeface="Times New Roman" panose="02020603050405020304" pitchFamily="18" charset="0"/>
              </a:rPr>
              <a:t>La portata massima al trattamento biologico deve essere calcolata per una dotazione non inferiore a </a:t>
            </a:r>
            <a:r>
              <a:rPr lang="it-IT" sz="1600" b="1" dirty="0">
                <a:solidFill>
                  <a:schemeClr val="bg2">
                    <a:lumMod val="75000"/>
                  </a:schemeClr>
                </a:solidFill>
                <a:latin typeface="Calibri" panose="020F0502020204030204" pitchFamily="34" charset="0"/>
                <a:cs typeface="Times New Roman" panose="02020603050405020304" pitchFamily="18" charset="0"/>
              </a:rPr>
              <a:t>500 L/A.E. giorno </a:t>
            </a:r>
            <a:r>
              <a:rPr lang="it-IT" sz="1600" dirty="0">
                <a:solidFill>
                  <a:srgbClr val="040000"/>
                </a:solidFill>
                <a:latin typeface="Calibri" panose="020F0502020204030204" pitchFamily="34" charset="0"/>
                <a:cs typeface="Times New Roman" panose="02020603050405020304" pitchFamily="18" charset="0"/>
              </a:rPr>
              <a:t>moltiplicata</a:t>
            </a:r>
            <a:r>
              <a:rPr lang="it-IT" sz="1600" b="1" dirty="0">
                <a:solidFill>
                  <a:schemeClr val="bg2">
                    <a:lumMod val="75000"/>
                  </a:schemeClr>
                </a:solidFill>
                <a:latin typeface="Calibri" panose="020F0502020204030204" pitchFamily="34" charset="0"/>
                <a:cs typeface="Times New Roman" panose="02020603050405020304" pitchFamily="18" charset="0"/>
              </a:rPr>
              <a:t> </a:t>
            </a:r>
            <a:r>
              <a:rPr lang="it-IT" sz="1600" dirty="0">
                <a:latin typeface="Calibri" panose="020F0502020204030204" pitchFamily="34" charset="0"/>
                <a:cs typeface="Times New Roman" panose="02020603050405020304" pitchFamily="18" charset="0"/>
              </a:rPr>
              <a:t>per gli A.E. dell’agglomerato per ottenere i mc/h</a:t>
            </a:r>
          </a:p>
          <a:p>
            <a:pPr algn="just"/>
            <a:r>
              <a:rPr lang="it-IT" sz="1600" dirty="0">
                <a:latin typeface="Calibri" panose="020F0502020204030204" pitchFamily="34" charset="0"/>
                <a:cs typeface="Times New Roman" panose="02020603050405020304" pitchFamily="18" charset="0"/>
              </a:rPr>
              <a:t>La vasca di accumulo in testa all’impianto va realizzata sempre per queste tre casistiche, cosi sintetizzate:</a:t>
            </a:r>
          </a:p>
          <a:p>
            <a:pPr algn="just"/>
            <a:r>
              <a:rPr lang="it-IT" sz="1600" dirty="0">
                <a:latin typeface="Calibri" panose="020F0502020204030204" pitchFamily="34" charset="0"/>
                <a:cs typeface="Times New Roman" panose="02020603050405020304" pitchFamily="18" charset="0"/>
              </a:rPr>
              <a:t>a) accumulo temporaneo per manutenzioni o per emergenze</a:t>
            </a:r>
          </a:p>
          <a:p>
            <a:pPr algn="just"/>
            <a:r>
              <a:rPr lang="it-IT" sz="1600" dirty="0">
                <a:latin typeface="Calibri" panose="020F0502020204030204" pitchFamily="34" charset="0"/>
                <a:cs typeface="Times New Roman" panose="02020603050405020304" pitchFamily="18" charset="0"/>
              </a:rPr>
              <a:t>b) esigenze di tipo gestionale</a:t>
            </a:r>
          </a:p>
          <a:p>
            <a:pPr algn="just"/>
            <a:r>
              <a:rPr lang="it-IT" sz="1600" dirty="0">
                <a:latin typeface="Calibri" panose="020F0502020204030204" pitchFamily="34" charset="0"/>
                <a:cs typeface="Times New Roman" panose="02020603050405020304" pitchFamily="18" charset="0"/>
              </a:rPr>
              <a:t>c) accumulo nel caso in cui al trattamento primario non si raggiunga la portata corrispondente ad una dotazione di </a:t>
            </a:r>
            <a:r>
              <a:rPr lang="it-IT" sz="1600" b="1" dirty="0">
                <a:solidFill>
                  <a:srgbClr val="C6E7FC">
                    <a:lumMod val="75000"/>
                  </a:srgbClr>
                </a:solidFill>
                <a:latin typeface="Calibri" panose="020F0502020204030204" pitchFamily="34" charset="0"/>
                <a:cs typeface="Times New Roman" panose="02020603050405020304" pitchFamily="18" charset="0"/>
              </a:rPr>
              <a:t>750 L/A.E. giorno </a:t>
            </a:r>
            <a:endParaRPr lang="it-IT" sz="1600" dirty="0">
              <a:latin typeface="Calibri" panose="020F0502020204030204" pitchFamily="34" charset="0"/>
              <a:cs typeface="Times New Roman" panose="02020603050405020304" pitchFamily="18" charset="0"/>
            </a:endParaRPr>
          </a:p>
          <a:p>
            <a:pPr algn="just"/>
            <a:r>
              <a:rPr lang="it-IT" sz="1600" dirty="0">
                <a:latin typeface="Calibri" panose="020F0502020204030204" pitchFamily="34" charset="0"/>
                <a:cs typeface="Times New Roman" panose="02020603050405020304" pitchFamily="18" charset="0"/>
              </a:rPr>
              <a:t>Non deve essere prevista la vasca per trattare la differenza delle portate tra le due fasi, primaria e biologica (pari a 250 L/A.E. giorno).</a:t>
            </a:r>
          </a:p>
        </p:txBody>
      </p:sp>
      <p:sp>
        <p:nvSpPr>
          <p:cNvPr id="4" name="CasellaDiTesto 3">
            <a:extLst>
              <a:ext uri="{FF2B5EF4-FFF2-40B4-BE49-F238E27FC236}">
                <a16:creationId xmlns:a16="http://schemas.microsoft.com/office/drawing/2014/main" id="{CD1ADC31-0545-4119-B9D5-C167CB96FF14}"/>
              </a:ext>
            </a:extLst>
          </p:cNvPr>
          <p:cNvSpPr txBox="1"/>
          <p:nvPr/>
        </p:nvSpPr>
        <p:spPr>
          <a:xfrm>
            <a:off x="574488" y="5157192"/>
            <a:ext cx="8137899"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it-IT" sz="1600" dirty="0">
                <a:latin typeface="Calibri" panose="020F0502020204030204" pitchFamily="34" charset="0"/>
                <a:cs typeface="Times New Roman" panose="02020603050405020304" pitchFamily="18" charset="0"/>
              </a:rPr>
              <a:t>Per gli impianti dell’ATO di Bergamo è possibile individuare 3 casistiche a cui corrisponde un diverso grado di priorità di intervento.</a:t>
            </a:r>
          </a:p>
        </p:txBody>
      </p:sp>
    </p:spTree>
    <p:extLst>
      <p:ext uri="{BB962C8B-B14F-4D97-AF65-F5344CB8AC3E}">
        <p14:creationId xmlns:p14="http://schemas.microsoft.com/office/powerpoint/2010/main" val="53592089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40A531E-43EC-4CD2-B8D6-61F57CAB0222}"/>
              </a:ext>
            </a:extLst>
          </p:cNvPr>
          <p:cNvSpPr/>
          <p:nvPr/>
        </p:nvSpPr>
        <p:spPr>
          <a:xfrm>
            <a:off x="466974" y="692696"/>
            <a:ext cx="8352928" cy="3575081"/>
          </a:xfrm>
          <a:prstGeom prst="rect">
            <a:avLst/>
          </a:prstGeom>
        </p:spPr>
        <p:txBody>
          <a:bodyPr wrap="square">
            <a:spAutoFit/>
          </a:bodyPr>
          <a:lstStyle/>
          <a:p>
            <a:pPr algn="just">
              <a:lnSpc>
                <a:spcPct val="115000"/>
              </a:lnSpc>
              <a:spcAft>
                <a:spcPts val="1000"/>
              </a:spcAft>
            </a:pPr>
            <a:r>
              <a:rPr lang="it-IT" sz="1600" b="1"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Caso 1</a:t>
            </a:r>
            <a:r>
              <a:rPr lang="it-IT" sz="1600" dirty="0">
                <a:latin typeface="Calibri" panose="020F0502020204030204" pitchFamily="34" charset="0"/>
                <a:ea typeface="Calibri" panose="020F0502020204030204" pitchFamily="34" charset="0"/>
                <a:cs typeface="Times New Roman" panose="02020603050405020304" pitchFamily="18" charset="0"/>
              </a:rPr>
              <a:t> - può essere definito “caso standard”. L’impianto di depurazione risulta conforme dal punto di vista normativo sia per la portata di pioggia trattata ai primari che alla sezione biologica.</a:t>
            </a:r>
          </a:p>
          <a:p>
            <a:pPr algn="just">
              <a:lnSpc>
                <a:spcPct val="115000"/>
              </a:lnSpc>
              <a:spcAft>
                <a:spcPts val="1000"/>
              </a:spcAft>
            </a:pPr>
            <a:r>
              <a:rPr lang="it-IT"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Caso 2</a:t>
            </a:r>
            <a:r>
              <a:rPr lang="it-IT" sz="1600" dirty="0">
                <a:latin typeface="Calibri" panose="020F0502020204030204" pitchFamily="34" charset="0"/>
                <a:ea typeface="Calibri" panose="020F0502020204030204" pitchFamily="34" charset="0"/>
                <a:cs typeface="Times New Roman" panose="02020603050405020304" pitchFamily="18" charset="0"/>
              </a:rPr>
              <a:t> – l’impianto necessita di adeguamento idraulico per trattare la portata sia ai primari che alla sezione biologica.</a:t>
            </a:r>
          </a:p>
          <a:p>
            <a:pPr algn="just">
              <a:lnSpc>
                <a:spcPct val="115000"/>
              </a:lnSpc>
              <a:spcAft>
                <a:spcPts val="1000"/>
              </a:spcAft>
            </a:pPr>
            <a:endParaRPr lang="it-IT"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it-IT" sz="1600" dirty="0">
                <a:latin typeface="Calibri" panose="020F0502020204030204" pitchFamily="34" charset="0"/>
                <a:ea typeface="Calibri" panose="020F0502020204030204" pitchFamily="34" charset="0"/>
                <a:cs typeface="Times New Roman" panose="02020603050405020304" pitchFamily="18" charset="0"/>
              </a:rPr>
              <a:t>Il caso 2 necessita di maggiori interventi e deve essere considerato prioritario per la pianificazione al fine di garantire il trattamento biologico almeno di tutta la portata prevista in tempo di pioggia (corrispondente a 500 L/A.E. giorno). All’interno del caso 2 risultano ulteriormente prioritari gli impianti per cui si è rilevato un sottodimensionamento organico oltre che idraulico, inteso come insufficienza della sezione biologica nel trattare il carico organico (espresso in A.E.) oltre che idraulico (mc/h).</a:t>
            </a:r>
          </a:p>
        </p:txBody>
      </p:sp>
      <p:sp>
        <p:nvSpPr>
          <p:cNvPr id="5" name="Freccia circolare a sinistra 4">
            <a:extLst>
              <a:ext uri="{FF2B5EF4-FFF2-40B4-BE49-F238E27FC236}">
                <a16:creationId xmlns:a16="http://schemas.microsoft.com/office/drawing/2014/main" id="{203E10A6-5722-40E5-96D5-63F6C05B7A05}"/>
              </a:ext>
            </a:extLst>
          </p:cNvPr>
          <p:cNvSpPr/>
          <p:nvPr/>
        </p:nvSpPr>
        <p:spPr bwMode="auto">
          <a:xfrm>
            <a:off x="2483768" y="1963913"/>
            <a:ext cx="503486" cy="504056"/>
          </a:xfrm>
          <a:prstGeom prst="curved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6" name="Rettangolo 5">
            <a:extLst>
              <a:ext uri="{FF2B5EF4-FFF2-40B4-BE49-F238E27FC236}">
                <a16:creationId xmlns:a16="http://schemas.microsoft.com/office/drawing/2014/main" id="{C308F231-43C1-49A0-A166-CC0B5B176A89}"/>
              </a:ext>
            </a:extLst>
          </p:cNvPr>
          <p:cNvSpPr/>
          <p:nvPr/>
        </p:nvSpPr>
        <p:spPr>
          <a:xfrm>
            <a:off x="466974" y="4509120"/>
            <a:ext cx="8352928" cy="149143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15000"/>
              </a:lnSpc>
              <a:spcAft>
                <a:spcPts val="1000"/>
              </a:spcAft>
            </a:pPr>
            <a:r>
              <a:rPr lang="it-IT" sz="1600" dirty="0">
                <a:latin typeface="Calibri" panose="020F0502020204030204" pitchFamily="34" charset="0"/>
                <a:ea typeface="Calibri" panose="020F0502020204030204" pitchFamily="34" charset="0"/>
                <a:cs typeface="Times New Roman" panose="02020603050405020304" pitchFamily="18" charset="0"/>
              </a:rPr>
              <a:t>La pianificazione del PDI 3 – Programma degli Interventi 2024 – 2029 prevede la copertura degli interventi per tutti i </a:t>
            </a:r>
            <a:r>
              <a:rPr lang="it-IT" sz="1600" b="1" dirty="0">
                <a:latin typeface="Calibri" panose="020F0502020204030204" pitchFamily="34" charset="0"/>
                <a:ea typeface="Calibri" panose="020F0502020204030204" pitchFamily="34" charset="0"/>
                <a:cs typeface="Times New Roman" panose="02020603050405020304" pitchFamily="18" charset="0"/>
              </a:rPr>
              <a:t>15 impianti </a:t>
            </a:r>
            <a:r>
              <a:rPr lang="it-IT" sz="1600" dirty="0">
                <a:latin typeface="Calibri" panose="020F0502020204030204" pitchFamily="34" charset="0"/>
                <a:ea typeface="Calibri" panose="020F0502020204030204" pitchFamily="34" charset="0"/>
                <a:cs typeface="Times New Roman" panose="02020603050405020304" pitchFamily="18" charset="0"/>
              </a:rPr>
              <a:t>del caso 2. Verranno attuati anche interventi di installazione di pacchi lamellari che potenziano la capacità idraulica dei sedimentatori  o dell’’installazione (in vasca di ossidazione o dedicata)  di un’unità di filtrazione con funzione di sedimentazione secondaria.</a:t>
            </a:r>
          </a:p>
        </p:txBody>
      </p:sp>
    </p:spTree>
    <p:extLst>
      <p:ext uri="{BB962C8B-B14F-4D97-AF65-F5344CB8AC3E}">
        <p14:creationId xmlns:p14="http://schemas.microsoft.com/office/powerpoint/2010/main" val="245653098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40A531E-43EC-4CD2-B8D6-61F57CAB0222}"/>
              </a:ext>
            </a:extLst>
          </p:cNvPr>
          <p:cNvSpPr/>
          <p:nvPr/>
        </p:nvSpPr>
        <p:spPr>
          <a:xfrm>
            <a:off x="395536" y="692696"/>
            <a:ext cx="8352928" cy="2725618"/>
          </a:xfrm>
          <a:prstGeom prst="rect">
            <a:avLst/>
          </a:prstGeom>
        </p:spPr>
        <p:txBody>
          <a:bodyPr wrap="square">
            <a:spAutoFit/>
          </a:bodyPr>
          <a:lstStyle/>
          <a:p>
            <a:pPr algn="just">
              <a:lnSpc>
                <a:spcPct val="115000"/>
              </a:lnSpc>
              <a:spcAft>
                <a:spcPts val="1000"/>
              </a:spcAft>
            </a:pPr>
            <a:r>
              <a:rPr lang="it-IT" sz="1600" b="1" dirty="0">
                <a:solidFill>
                  <a:srgbClr val="FF9933"/>
                </a:solidFill>
                <a:latin typeface="Calibri" panose="020F0502020204030204" pitchFamily="34" charset="0"/>
                <a:ea typeface="Calibri" panose="020F0502020204030204" pitchFamily="34" charset="0"/>
                <a:cs typeface="Times New Roman" panose="02020603050405020304" pitchFamily="18" charset="0"/>
              </a:rPr>
              <a:t>Caso 3</a:t>
            </a:r>
            <a:r>
              <a:rPr lang="it-IT" sz="1600" dirty="0">
                <a:solidFill>
                  <a:srgbClr val="FF9933"/>
                </a:solidFill>
                <a:latin typeface="Calibri" panose="020F0502020204030204" pitchFamily="34" charset="0"/>
                <a:ea typeface="Calibri" panose="020F0502020204030204" pitchFamily="34" charset="0"/>
                <a:cs typeface="Times New Roman" panose="02020603050405020304" pitchFamily="18" charset="0"/>
              </a:rPr>
              <a:t> </a:t>
            </a:r>
            <a:r>
              <a:rPr lang="it-IT" sz="1600" dirty="0">
                <a:latin typeface="Calibri" panose="020F0502020204030204" pitchFamily="34" charset="0"/>
                <a:ea typeface="Calibri" panose="020F0502020204030204" pitchFamily="34" charset="0"/>
                <a:cs typeface="Times New Roman" panose="02020603050405020304" pitchFamily="18" charset="0"/>
              </a:rPr>
              <a:t>è garantito il trattamento idraulico della portata minima di 500 L/A.E. giorno alla sezione biologica, ma l’impianto necessita di interventi per l’adeguamento idraulico del trattamento primario per portate fino a 750 l*A.E./giorno.</a:t>
            </a:r>
          </a:p>
          <a:p>
            <a:pPr algn="just">
              <a:lnSpc>
                <a:spcPct val="115000"/>
              </a:lnSpc>
              <a:spcAft>
                <a:spcPts val="1000"/>
              </a:spcAft>
            </a:pPr>
            <a:r>
              <a:rPr lang="it-IT" sz="1600" dirty="0">
                <a:latin typeface="Calibri" panose="020F0502020204030204" pitchFamily="34" charset="0"/>
                <a:ea typeface="Calibri" panose="020F0502020204030204" pitchFamily="34" charset="0"/>
                <a:cs typeface="Times New Roman" panose="02020603050405020304" pitchFamily="18" charset="0"/>
              </a:rPr>
              <a:t>L’impianto può essere adeguato:</a:t>
            </a:r>
          </a:p>
          <a:p>
            <a:pPr marL="285750" indent="-285750" algn="just">
              <a:lnSpc>
                <a:spcPct val="115000"/>
              </a:lnSpc>
              <a:spcAft>
                <a:spcPts val="1000"/>
              </a:spcAft>
              <a:buFontTx/>
              <a:buChar char="-"/>
            </a:pPr>
            <a:r>
              <a:rPr lang="it-IT" sz="1600" dirty="0">
                <a:latin typeface="Calibri" panose="020F0502020204030204" pitchFamily="34" charset="0"/>
                <a:ea typeface="Calibri" panose="020F0502020204030204" pitchFamily="34" charset="0"/>
                <a:cs typeface="Times New Roman" panose="02020603050405020304" pitchFamily="18" charset="0"/>
              </a:rPr>
              <a:t>con la realizzazione di una vasca in testa impianto, che oltre alle funzioni precedentemente esplicitate, permetta l’accumulo dei volumi riferiti alla portata mancante non trattata</a:t>
            </a:r>
          </a:p>
          <a:p>
            <a:pPr marL="285750" indent="-285750" algn="just">
              <a:lnSpc>
                <a:spcPct val="115000"/>
              </a:lnSpc>
              <a:spcAft>
                <a:spcPts val="1000"/>
              </a:spcAft>
              <a:buFontTx/>
              <a:buChar char="-"/>
            </a:pPr>
            <a:r>
              <a:rPr lang="it-IT" sz="1600" dirty="0">
                <a:latin typeface="Calibri" panose="020F0502020204030204" pitchFamily="34" charset="0"/>
                <a:ea typeface="Calibri" panose="020F0502020204030204" pitchFamily="34" charset="0"/>
                <a:cs typeface="Times New Roman" panose="02020603050405020304" pitchFamily="18" charset="0"/>
              </a:rPr>
              <a:t>con interventi strutturali sulla sezione primaria dell’impianto (grigliatura, </a:t>
            </a:r>
            <a:r>
              <a:rPr lang="it-IT" sz="1600" dirty="0" err="1">
                <a:latin typeface="Calibri" panose="020F0502020204030204" pitchFamily="34" charset="0"/>
                <a:ea typeface="Calibri" panose="020F0502020204030204" pitchFamily="34" charset="0"/>
                <a:cs typeface="Times New Roman" panose="02020603050405020304" pitchFamily="18" charset="0"/>
              </a:rPr>
              <a:t>dissabbiattura</a:t>
            </a:r>
            <a:r>
              <a:rPr lang="it-IT" sz="1600" dirty="0">
                <a:latin typeface="Calibri" panose="020F0502020204030204" pitchFamily="34" charset="0"/>
                <a:ea typeface="Calibri" panose="020F0502020204030204" pitchFamily="34" charset="0"/>
                <a:cs typeface="Times New Roman" panose="02020603050405020304" pitchFamily="18" charset="0"/>
              </a:rPr>
              <a:t>, disoleazione)</a:t>
            </a:r>
          </a:p>
        </p:txBody>
      </p:sp>
      <p:sp>
        <p:nvSpPr>
          <p:cNvPr id="4" name="Rettangolo 3">
            <a:extLst>
              <a:ext uri="{FF2B5EF4-FFF2-40B4-BE49-F238E27FC236}">
                <a16:creationId xmlns:a16="http://schemas.microsoft.com/office/drawing/2014/main" id="{B12BFCE8-F244-4F02-8925-458C58748109}"/>
              </a:ext>
            </a:extLst>
          </p:cNvPr>
          <p:cNvSpPr/>
          <p:nvPr/>
        </p:nvSpPr>
        <p:spPr>
          <a:xfrm>
            <a:off x="395536" y="3645024"/>
            <a:ext cx="8352928" cy="64197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15000"/>
              </a:lnSpc>
              <a:spcAft>
                <a:spcPts val="1000"/>
              </a:spcAft>
            </a:pPr>
            <a:r>
              <a:rPr lang="it-IT" sz="1600" dirty="0">
                <a:latin typeface="Calibri" panose="020F0502020204030204" pitchFamily="34" charset="0"/>
                <a:ea typeface="Calibri" panose="020F0502020204030204" pitchFamily="34" charset="0"/>
                <a:cs typeface="Times New Roman" panose="02020603050405020304" pitchFamily="18" charset="0"/>
              </a:rPr>
              <a:t>L’adeguamento di questi impianti è previsto come intervento del POS – Piano delle Opere Strategiche 2030 - 2035. Anche in questo caso si tratta di 15 impianti.</a:t>
            </a:r>
          </a:p>
        </p:txBody>
      </p:sp>
    </p:spTree>
    <p:extLst>
      <p:ext uri="{BB962C8B-B14F-4D97-AF65-F5344CB8AC3E}">
        <p14:creationId xmlns:p14="http://schemas.microsoft.com/office/powerpoint/2010/main" val="39416428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1039"/>
          <p:cNvSpPr>
            <a:spLocks noGrp="1" noChangeArrowheads="1"/>
          </p:cNvSpPr>
          <p:nvPr>
            <p:ph type="body" idx="1"/>
          </p:nvPr>
        </p:nvSpPr>
        <p:spPr bwMode="auto">
          <a:xfrm>
            <a:off x="377819" y="692696"/>
            <a:ext cx="8388362" cy="54726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spcBef>
                <a:spcPts val="0"/>
              </a:spcBef>
              <a:spcAft>
                <a:spcPts val="0"/>
              </a:spcAft>
            </a:pPr>
            <a:r>
              <a:rPr lang="it-IT" sz="1600" b="1" dirty="0">
                <a:solidFill>
                  <a:schemeClr val="accent1">
                    <a:lumMod val="75000"/>
                  </a:schemeClr>
                </a:solidFill>
                <a:latin typeface="Calibri" panose="020F0502020204030204" pitchFamily="34" charset="0"/>
                <a:cs typeface="Calibri" panose="020F0502020204030204" pitchFamily="34" charset="0"/>
              </a:rPr>
              <a:t>SISTEMI DI RACCOLTA E TRATTAMENTO DELLE ACQUE METEORICHE </a:t>
            </a:r>
            <a:r>
              <a:rPr lang="it-IT" sz="1000" dirty="0">
                <a:latin typeface="Calibri" panose="020F0502020204030204" pitchFamily="34" charset="0"/>
                <a:cs typeface="Calibri" panose="020F0502020204030204" pitchFamily="34" charset="0"/>
              </a:rPr>
              <a:t>Articolo 11, comma 1-7.</a:t>
            </a:r>
            <a:r>
              <a:rPr lang="it-IT" sz="1600" b="1" dirty="0">
                <a:solidFill>
                  <a:schemeClr val="accent1">
                    <a:lumMod val="75000"/>
                  </a:schemeClr>
                </a:solidFill>
                <a:latin typeface="Calibri" panose="020F0502020204030204" pitchFamily="34" charset="0"/>
                <a:cs typeface="Calibri" panose="020F0502020204030204" pitchFamily="34" charset="0"/>
              </a:rPr>
              <a:t> </a:t>
            </a:r>
            <a:r>
              <a:rPr lang="it-IT" sz="1600" dirty="0">
                <a:solidFill>
                  <a:srgbClr val="040000"/>
                </a:solidFill>
                <a:latin typeface="Calibri" panose="020F0502020204030204" pitchFamily="34" charset="0"/>
                <a:cs typeface="Calibri" panose="020F0502020204030204" pitchFamily="34" charset="0"/>
              </a:rPr>
              <a:t>acque meteoriche di dilavamento provenienti dalle reti separate e di sfioro delle reti fognarie unitarie realizzati in conformità all’</a:t>
            </a:r>
            <a:r>
              <a:rPr lang="it-IT" sz="1600" u="sng" dirty="0">
                <a:solidFill>
                  <a:srgbClr val="040000"/>
                </a:solidFill>
                <a:latin typeface="Calibri" panose="020F0502020204030204" pitchFamily="34" charset="0"/>
                <a:cs typeface="Calibri" panose="020F0502020204030204" pitchFamily="34" charset="0"/>
              </a:rPr>
              <a:t>allegato E (Reti e sfioratori di piena) </a:t>
            </a:r>
            <a:r>
              <a:rPr lang="it-IT" sz="1600" dirty="0">
                <a:solidFill>
                  <a:srgbClr val="040000"/>
                </a:solidFill>
                <a:latin typeface="Calibri" panose="020F0502020204030204" pitchFamily="34" charset="0"/>
                <a:cs typeface="Calibri" panose="020F0502020204030204" pitchFamily="34" charset="0"/>
              </a:rPr>
              <a:t>del RR 6/19.</a:t>
            </a:r>
          </a:p>
          <a:p>
            <a:pPr marL="285750" indent="-285750" algn="just">
              <a:spcBef>
                <a:spcPts val="0"/>
              </a:spcBef>
              <a:spcAft>
                <a:spcPts val="0"/>
              </a:spcAft>
              <a:buFont typeface="Arial" panose="020B0604020202020204" pitchFamily="34" charset="0"/>
              <a:buChar char="•"/>
            </a:pPr>
            <a:r>
              <a:rPr lang="it-IT" altLang="it-IT" sz="1600" dirty="0">
                <a:solidFill>
                  <a:srgbClr val="040000"/>
                </a:solidFill>
                <a:latin typeface="Calibri" panose="020F0502020204030204" pitchFamily="34" charset="0"/>
                <a:cs typeface="Calibri" panose="020F0502020204030204" pitchFamily="34" charset="0"/>
              </a:rPr>
              <a:t>insediamenti isolati: reti acque meteoriche devono essere separate dalle reti delle acque reflue domestiche o assimilate.</a:t>
            </a:r>
          </a:p>
          <a:p>
            <a:pPr marL="285750" indent="-285750" algn="just">
              <a:spcBef>
                <a:spcPts val="0"/>
              </a:spcBef>
              <a:spcAft>
                <a:spcPts val="0"/>
              </a:spcAft>
              <a:buFont typeface="Arial" panose="020B0604020202020204" pitchFamily="34" charset="0"/>
              <a:buChar char="•"/>
            </a:pPr>
            <a:r>
              <a:rPr lang="it-IT" altLang="it-IT" sz="1600" dirty="0">
                <a:solidFill>
                  <a:srgbClr val="040000"/>
                </a:solidFill>
                <a:latin typeface="Calibri" panose="020F0502020204030204" pitchFamily="34" charset="0"/>
                <a:cs typeface="Calibri" panose="020F0502020204030204" pitchFamily="34" charset="0"/>
              </a:rPr>
              <a:t>Agglomerati &lt; 400 A.E. per rifacimenti o nuova realizzazione di reti deve essere prevista la separazione tra acque meteoriche e acque reflue</a:t>
            </a:r>
          </a:p>
          <a:p>
            <a:pPr marL="285750" indent="-285750" algn="just">
              <a:spcBef>
                <a:spcPts val="0"/>
              </a:spcBef>
              <a:spcAft>
                <a:spcPts val="0"/>
              </a:spcAft>
              <a:buFont typeface="Arial" panose="020B0604020202020204" pitchFamily="34" charset="0"/>
              <a:buChar char="•"/>
            </a:pPr>
            <a:r>
              <a:rPr lang="it-IT" altLang="it-IT" sz="1600" dirty="0">
                <a:solidFill>
                  <a:srgbClr val="040000"/>
                </a:solidFill>
                <a:latin typeface="Calibri" panose="020F0502020204030204" pitchFamily="34" charset="0"/>
                <a:cs typeface="Calibri" panose="020F0502020204030204" pitchFamily="34" charset="0"/>
              </a:rPr>
              <a:t>Agglomerati ≥ 400 A.E. per rifacimenti o nuova realizzazione di reti l'ufficio d'ambito opta fra sistema fognario unitario o separato, in funzione della situazione locale </a:t>
            </a:r>
            <a:r>
              <a:rPr lang="it-IT" altLang="it-IT" sz="1600" u="sng" dirty="0">
                <a:solidFill>
                  <a:srgbClr val="040000"/>
                </a:solidFill>
                <a:latin typeface="Calibri" panose="020F0502020204030204" pitchFamily="34" charset="0"/>
                <a:cs typeface="Calibri" panose="020F0502020204030204" pitchFamily="34" charset="0"/>
              </a:rPr>
              <a:t>ALLEGATO E Sezione 1.2 Criteri Realizzativi Reti Fognarie Separate </a:t>
            </a:r>
          </a:p>
          <a:p>
            <a:pPr marL="285750" indent="-285750" algn="just">
              <a:spcBef>
                <a:spcPts val="0"/>
              </a:spcBef>
              <a:spcAft>
                <a:spcPts val="0"/>
              </a:spcAft>
              <a:buFont typeface="Arial" panose="020B0604020202020204" pitchFamily="34" charset="0"/>
              <a:buChar char="•"/>
            </a:pPr>
            <a:r>
              <a:rPr lang="it-IT" altLang="it-IT" sz="1600" dirty="0">
                <a:solidFill>
                  <a:srgbClr val="040000"/>
                </a:solidFill>
                <a:latin typeface="Calibri" panose="020F0502020204030204" pitchFamily="34" charset="0"/>
                <a:cs typeface="Calibri" panose="020F0502020204030204" pitchFamily="34" charset="0"/>
              </a:rPr>
              <a:t>in caso di scelta di sistema fognario unitario, le reti fognarie sono realizzate secondo le indicazioni dell’</a:t>
            </a:r>
            <a:r>
              <a:rPr lang="it-IT" altLang="it-IT" sz="1600" u="sng" dirty="0">
                <a:solidFill>
                  <a:srgbClr val="040000"/>
                </a:solidFill>
                <a:latin typeface="Calibri" panose="020F0502020204030204" pitchFamily="34" charset="0"/>
                <a:cs typeface="Calibri" panose="020F0502020204030204" pitchFamily="34" charset="0"/>
              </a:rPr>
              <a:t>ALLEGATO E Sezione 1.1 Criteri Realizzativi Reti Fognarie Unitarie</a:t>
            </a:r>
            <a:r>
              <a:rPr lang="it-IT" altLang="it-IT" sz="1600" dirty="0">
                <a:solidFill>
                  <a:srgbClr val="040000"/>
                </a:solidFill>
                <a:latin typeface="Calibri" panose="020F0502020204030204" pitchFamily="34" charset="0"/>
                <a:cs typeface="Calibri" panose="020F0502020204030204" pitchFamily="34" charset="0"/>
              </a:rPr>
              <a:t>.</a:t>
            </a:r>
          </a:p>
          <a:p>
            <a:pPr marL="0" indent="0" algn="just">
              <a:spcBef>
                <a:spcPts val="0"/>
              </a:spcBef>
              <a:spcAft>
                <a:spcPts val="0"/>
              </a:spcAft>
            </a:pPr>
            <a:endParaRPr lang="it-IT" altLang="it-IT" sz="1600" b="1" dirty="0">
              <a:solidFill>
                <a:schemeClr val="accent1">
                  <a:lumMod val="75000"/>
                </a:schemeClr>
              </a:solidFill>
              <a:latin typeface="Calibri" panose="020F0502020204030204" pitchFamily="34" charset="0"/>
              <a:cs typeface="Calibri" panose="020F0502020204030204" pitchFamily="34" charset="0"/>
            </a:endParaRPr>
          </a:p>
          <a:p>
            <a:pPr marL="0" indent="0" algn="just">
              <a:spcBef>
                <a:spcPts val="0"/>
              </a:spcBef>
              <a:spcAft>
                <a:spcPts val="0"/>
              </a:spcAft>
            </a:pPr>
            <a:r>
              <a:rPr lang="it-IT" altLang="it-IT" sz="1600" b="1" dirty="0">
                <a:solidFill>
                  <a:schemeClr val="accent1">
                    <a:lumMod val="75000"/>
                  </a:schemeClr>
                </a:solidFill>
                <a:latin typeface="Calibri" panose="020F0502020204030204" pitchFamily="34" charset="0"/>
                <a:cs typeface="Calibri" panose="020F0502020204030204" pitchFamily="34" charset="0"/>
              </a:rPr>
              <a:t>PORTATA DA SOTTOPORRE A TRATTAMENTO IN TEMPO DI PIOGGIA </a:t>
            </a:r>
            <a:r>
              <a:rPr lang="it-IT" altLang="it-IT" sz="1000" dirty="0">
                <a:latin typeface="Calibri" panose="020F0502020204030204" pitchFamily="34" charset="0"/>
                <a:cs typeface="Calibri" panose="020F0502020204030204" pitchFamily="34" charset="0"/>
              </a:rPr>
              <a:t>Articolo 11, comma 8. </a:t>
            </a:r>
            <a:r>
              <a:rPr lang="it-IT" altLang="it-IT" sz="1600" dirty="0">
                <a:solidFill>
                  <a:srgbClr val="040000"/>
                </a:solidFill>
                <a:latin typeface="Calibri" panose="020F0502020204030204" pitchFamily="34" charset="0"/>
                <a:cs typeface="Calibri" panose="020F0502020204030204" pitchFamily="34" charset="0"/>
              </a:rPr>
              <a:t>Nel caso di reti di tipo unitario, la portata da sottoporre a trattamento in tempo di pioggia deve essere conforme a quanto previsto nell’ </a:t>
            </a:r>
            <a:r>
              <a:rPr lang="it-IT" altLang="it-IT" sz="1600" u="sng" dirty="0">
                <a:solidFill>
                  <a:srgbClr val="040000"/>
                </a:solidFill>
                <a:latin typeface="Calibri" panose="020F0502020204030204" pitchFamily="34" charset="0"/>
                <a:cs typeface="Calibri" panose="020F0502020204030204" pitchFamily="34" charset="0"/>
              </a:rPr>
              <a:t>ALLEGATO E Sezione 2</a:t>
            </a:r>
          </a:p>
          <a:p>
            <a:pPr marL="0" indent="0" algn="just">
              <a:spcBef>
                <a:spcPts val="0"/>
              </a:spcBef>
              <a:spcAft>
                <a:spcPts val="0"/>
              </a:spcAft>
            </a:pPr>
            <a:endParaRPr lang="it-IT" altLang="it-IT" sz="1600" dirty="0">
              <a:solidFill>
                <a:srgbClr val="040000"/>
              </a:solidFill>
              <a:latin typeface="Calibri" panose="020F0502020204030204" pitchFamily="34" charset="0"/>
              <a:cs typeface="Calibri" panose="020F0502020204030204" pitchFamily="34" charset="0"/>
            </a:endParaRPr>
          </a:p>
          <a:p>
            <a:pPr marL="0" indent="0" algn="just">
              <a:spcBef>
                <a:spcPts val="0"/>
              </a:spcBef>
              <a:spcAft>
                <a:spcPts val="0"/>
              </a:spcAft>
            </a:pPr>
            <a:r>
              <a:rPr lang="it-IT" altLang="it-IT" sz="1600" dirty="0">
                <a:solidFill>
                  <a:srgbClr val="040000"/>
                </a:solidFill>
                <a:latin typeface="Calibri" panose="020F0502020204030204" pitchFamily="34" charset="0"/>
                <a:cs typeface="Calibri" panose="020F0502020204030204" pitchFamily="34" charset="0"/>
              </a:rPr>
              <a:t>Deve essere avviata a depurazione una portata corrispondente all’apporto di </a:t>
            </a:r>
            <a:r>
              <a:rPr lang="it-IT" altLang="it-IT" sz="1600" b="1" dirty="0">
                <a:solidFill>
                  <a:schemeClr val="accent1"/>
                </a:solidFill>
                <a:latin typeface="Calibri" panose="020F0502020204030204" pitchFamily="34" charset="0"/>
                <a:cs typeface="Calibri" panose="020F0502020204030204" pitchFamily="34" charset="0"/>
              </a:rPr>
              <a:t>750 l/A.E. giorno </a:t>
            </a:r>
            <a:r>
              <a:rPr lang="it-IT" altLang="it-IT" sz="1600" dirty="0">
                <a:solidFill>
                  <a:srgbClr val="040000"/>
                </a:solidFill>
                <a:latin typeface="Calibri" panose="020F0502020204030204" pitchFamily="34" charset="0"/>
                <a:cs typeface="Calibri" panose="020F0502020204030204" pitchFamily="34" charset="0"/>
              </a:rPr>
              <a:t>tale portata deve essere trattata nella sezione primaria dell’impianto, il valore è elevato a </a:t>
            </a:r>
            <a:r>
              <a:rPr lang="it-IT" altLang="it-IT" sz="1600" b="1" dirty="0">
                <a:solidFill>
                  <a:schemeClr val="accent1"/>
                </a:solidFill>
                <a:latin typeface="Calibri" panose="020F0502020204030204" pitchFamily="34" charset="0"/>
                <a:cs typeface="Calibri" panose="020F0502020204030204" pitchFamily="34" charset="0"/>
              </a:rPr>
              <a:t>1.000 L/A.E. </a:t>
            </a:r>
            <a:r>
              <a:rPr lang="it-IT" altLang="it-IT" sz="1600" dirty="0">
                <a:solidFill>
                  <a:srgbClr val="040000"/>
                </a:solidFill>
                <a:latin typeface="Calibri" panose="020F0502020204030204" pitchFamily="34" charset="0"/>
                <a:cs typeface="Calibri" panose="020F0502020204030204" pitchFamily="34" charset="0"/>
              </a:rPr>
              <a:t>giorno per sfioratori le cui acque eccedenti recapitano in laghi o su suolo.</a:t>
            </a:r>
          </a:p>
          <a:p>
            <a:pPr marL="0" indent="0" algn="just">
              <a:spcBef>
                <a:spcPts val="0"/>
              </a:spcBef>
              <a:spcAft>
                <a:spcPts val="0"/>
              </a:spcAft>
            </a:pPr>
            <a:r>
              <a:rPr lang="it-IT" altLang="it-IT" sz="1600" dirty="0">
                <a:solidFill>
                  <a:srgbClr val="040000"/>
                </a:solidFill>
                <a:latin typeface="Calibri" panose="020F0502020204030204" pitchFamily="34" charset="0"/>
                <a:cs typeface="Calibri" panose="020F0502020204030204" pitchFamily="34" charset="0"/>
              </a:rPr>
              <a:t>Alla sezione biologica dell’impianto di depurazione deve essere trattata una portata corrispondente almeno ad un apporto di </a:t>
            </a:r>
            <a:r>
              <a:rPr lang="it-IT" altLang="it-IT" sz="1600" b="1" dirty="0">
                <a:solidFill>
                  <a:schemeClr val="accent1"/>
                </a:solidFill>
                <a:latin typeface="Calibri" panose="020F0502020204030204" pitchFamily="34" charset="0"/>
                <a:cs typeface="Calibri" panose="020F0502020204030204" pitchFamily="34" charset="0"/>
              </a:rPr>
              <a:t>500 L/A.E. giorno</a:t>
            </a:r>
          </a:p>
        </p:txBody>
      </p:sp>
      <p:sp>
        <p:nvSpPr>
          <p:cNvPr id="4" name="Freccia circolare a sinistra 3">
            <a:extLst>
              <a:ext uri="{FF2B5EF4-FFF2-40B4-BE49-F238E27FC236}">
                <a16:creationId xmlns:a16="http://schemas.microsoft.com/office/drawing/2014/main" id="{D086C28A-E12E-41B9-AB8B-FF20D03155C9}"/>
              </a:ext>
            </a:extLst>
          </p:cNvPr>
          <p:cNvSpPr/>
          <p:nvPr/>
        </p:nvSpPr>
        <p:spPr bwMode="auto">
          <a:xfrm>
            <a:off x="4427984" y="4437112"/>
            <a:ext cx="360040" cy="432048"/>
          </a:xfrm>
          <a:prstGeom prst="curved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0547654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1039"/>
          <p:cNvSpPr>
            <a:spLocks noGrp="1" noChangeArrowheads="1"/>
          </p:cNvSpPr>
          <p:nvPr>
            <p:ph type="body" idx="1"/>
          </p:nvPr>
        </p:nvSpPr>
        <p:spPr bwMode="auto">
          <a:xfrm>
            <a:off x="377819" y="692696"/>
            <a:ext cx="8388362" cy="33123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spcBef>
                <a:spcPts val="0"/>
              </a:spcBef>
              <a:spcAft>
                <a:spcPts val="0"/>
              </a:spcAft>
            </a:pPr>
            <a:r>
              <a:rPr lang="it-IT" sz="1600" b="1" dirty="0">
                <a:solidFill>
                  <a:schemeClr val="accent1">
                    <a:lumMod val="75000"/>
                  </a:schemeClr>
                </a:solidFill>
                <a:latin typeface="Calibri" panose="020F0502020204030204" pitchFamily="34" charset="0"/>
                <a:cs typeface="Calibri" panose="020F0502020204030204" pitchFamily="34" charset="0"/>
              </a:rPr>
              <a:t>SFIORATORI DI PIENA DELLE RETI FOGNARIE </a:t>
            </a:r>
            <a:r>
              <a:rPr lang="it-IT" sz="1000" dirty="0">
                <a:latin typeface="Calibri" panose="020F0502020204030204" pitchFamily="34" charset="0"/>
                <a:cs typeface="Calibri" panose="020F0502020204030204" pitchFamily="34" charset="0"/>
              </a:rPr>
              <a:t>Articolo 11, comma 1-7 </a:t>
            </a:r>
            <a:r>
              <a:rPr lang="it-IT" sz="1600" dirty="0">
                <a:latin typeface="Calibri" panose="020F0502020204030204" pitchFamily="34" charset="0"/>
                <a:ea typeface="Times New Roman"/>
                <a:cs typeface="Calibri" panose="020F0502020204030204" pitchFamily="34" charset="0"/>
              </a:rPr>
              <a:t>In relazione alla portata di soglia, gli sfioratori sono classificati in:</a:t>
            </a:r>
          </a:p>
          <a:p>
            <a:pPr marL="0" indent="0" algn="just">
              <a:spcBef>
                <a:spcPts val="0"/>
              </a:spcBef>
              <a:spcAft>
                <a:spcPts val="0"/>
              </a:spcAft>
            </a:pPr>
            <a:r>
              <a:rPr lang="it-IT" sz="1600" dirty="0">
                <a:latin typeface="Calibri" panose="020F0502020204030204" pitchFamily="34" charset="0"/>
                <a:ea typeface="Times New Roman"/>
                <a:cs typeface="Calibri" panose="020F0502020204030204" pitchFamily="34" charset="0"/>
              </a:rPr>
              <a:t>a) sfioratori di </a:t>
            </a:r>
            <a:r>
              <a:rPr lang="it-IT" sz="1600" b="1" dirty="0">
                <a:solidFill>
                  <a:srgbClr val="33CC33"/>
                </a:solidFill>
                <a:latin typeface="Calibri" panose="020F0502020204030204" pitchFamily="34" charset="0"/>
                <a:cs typeface="Calibri" panose="020F0502020204030204" pitchFamily="34" charset="0"/>
              </a:rPr>
              <a:t>alleggerimento</a:t>
            </a:r>
            <a:r>
              <a:rPr lang="it-IT" sz="1600" b="1" dirty="0">
                <a:latin typeface="Calibri" panose="020F0502020204030204" pitchFamily="34" charset="0"/>
                <a:ea typeface="Times New Roman"/>
                <a:cs typeface="Calibri" panose="020F0502020204030204" pitchFamily="34" charset="0"/>
              </a:rPr>
              <a:t> </a:t>
            </a:r>
            <a:r>
              <a:rPr lang="it-IT" sz="1600" dirty="0">
                <a:latin typeface="Calibri" panose="020F0502020204030204" pitchFamily="34" charset="0"/>
                <a:ea typeface="Times New Roman"/>
                <a:cs typeface="Calibri" panose="020F0502020204030204" pitchFamily="34" charset="0"/>
              </a:rPr>
              <a:t>idraulico: il valore della portata di soglia è </a:t>
            </a:r>
            <a:r>
              <a:rPr lang="it-IT" sz="1600" b="1" dirty="0">
                <a:latin typeface="Calibri" panose="020F0502020204030204" pitchFamily="34" charset="0"/>
                <a:ea typeface="Times New Roman"/>
                <a:cs typeface="Calibri" panose="020F0502020204030204" pitchFamily="34" charset="0"/>
              </a:rPr>
              <a:t>maggiore</a:t>
            </a:r>
            <a:r>
              <a:rPr lang="it-IT" sz="1600" dirty="0">
                <a:latin typeface="Calibri" panose="020F0502020204030204" pitchFamily="34" charset="0"/>
                <a:ea typeface="Times New Roman"/>
                <a:cs typeface="Calibri" panose="020F0502020204030204" pitchFamily="34" charset="0"/>
              </a:rPr>
              <a:t> o uguale al doppio della </a:t>
            </a:r>
            <a:r>
              <a:rPr lang="it-IT" sz="1600" b="1" dirty="0">
                <a:latin typeface="Calibri" panose="020F0502020204030204" pitchFamily="34" charset="0"/>
                <a:ea typeface="Times New Roman"/>
                <a:cs typeface="Calibri" panose="020F0502020204030204" pitchFamily="34" charset="0"/>
              </a:rPr>
              <a:t>portata da sottoporre a trattamento in tempo di pioggia</a:t>
            </a:r>
            <a:r>
              <a:rPr lang="it-IT" sz="1600" dirty="0">
                <a:latin typeface="Calibri" panose="020F0502020204030204" pitchFamily="34" charset="0"/>
                <a:ea typeface="Times New Roman"/>
                <a:cs typeface="Calibri" panose="020F0502020204030204" pitchFamily="34" charset="0"/>
              </a:rPr>
              <a:t>;</a:t>
            </a:r>
          </a:p>
          <a:p>
            <a:pPr marL="0" indent="0" algn="just">
              <a:spcBef>
                <a:spcPts val="0"/>
              </a:spcBef>
              <a:spcAft>
                <a:spcPts val="0"/>
              </a:spcAft>
            </a:pPr>
            <a:r>
              <a:rPr lang="it-IT" sz="1600" dirty="0">
                <a:latin typeface="Calibri" panose="020F0502020204030204" pitchFamily="34" charset="0"/>
                <a:ea typeface="Times New Roman"/>
                <a:cs typeface="Calibri" panose="020F0502020204030204" pitchFamily="34" charset="0"/>
              </a:rPr>
              <a:t>b) sfioratori volti alla </a:t>
            </a:r>
            <a:r>
              <a:rPr lang="it-IT" sz="1600" b="1" dirty="0">
                <a:solidFill>
                  <a:srgbClr val="FF0000"/>
                </a:solidFill>
                <a:latin typeface="Calibri" panose="020F0502020204030204" pitchFamily="34" charset="0"/>
                <a:ea typeface="Times New Roman"/>
                <a:cs typeface="Calibri" panose="020F0502020204030204" pitchFamily="34" charset="0"/>
              </a:rPr>
              <a:t>limitazione</a:t>
            </a:r>
            <a:r>
              <a:rPr lang="it-IT" sz="1600" dirty="0">
                <a:latin typeface="Calibri" panose="020F0502020204030204" pitchFamily="34" charset="0"/>
                <a:ea typeface="Times New Roman"/>
                <a:cs typeface="Calibri" panose="020F0502020204030204" pitchFamily="34" charset="0"/>
              </a:rPr>
              <a:t> delle portate meteoriche da addurre alla depurazione: il valore della portata di soglia è </a:t>
            </a:r>
            <a:r>
              <a:rPr lang="it-IT" sz="1600" b="1" dirty="0">
                <a:latin typeface="Calibri" panose="020F0502020204030204" pitchFamily="34" charset="0"/>
                <a:ea typeface="Times New Roman"/>
                <a:cs typeface="Calibri" panose="020F0502020204030204" pitchFamily="34" charset="0"/>
              </a:rPr>
              <a:t>minore</a:t>
            </a:r>
            <a:r>
              <a:rPr lang="it-IT" sz="1600" dirty="0">
                <a:latin typeface="Calibri" panose="020F0502020204030204" pitchFamily="34" charset="0"/>
                <a:ea typeface="Times New Roman"/>
                <a:cs typeface="Calibri" panose="020F0502020204030204" pitchFamily="34" charset="0"/>
              </a:rPr>
              <a:t> del doppio della </a:t>
            </a:r>
            <a:r>
              <a:rPr kumimoji="0" lang="it-IT" sz="1600" b="1" i="0" u="none" strike="noStrike" kern="0" cap="none" spc="0" normalizeH="0" baseline="0" noProof="0" dirty="0">
                <a:ln>
                  <a:noFill/>
                </a:ln>
                <a:solidFill>
                  <a:prstClr val="black"/>
                </a:solidFill>
                <a:effectLst/>
                <a:uLnTx/>
                <a:uFillTx/>
                <a:latin typeface="Calibri" panose="020F0502020204030204" pitchFamily="34" charset="0"/>
                <a:ea typeface="Times New Roman"/>
                <a:cs typeface="Calibri" panose="020F0502020204030204" pitchFamily="34" charset="0"/>
              </a:rPr>
              <a:t>portata da sottoporre a trattamento in tempo di pioggia</a:t>
            </a:r>
            <a:r>
              <a:rPr lang="it-IT" sz="1600" dirty="0">
                <a:latin typeface="Calibri" panose="020F0502020204030204" pitchFamily="34" charset="0"/>
                <a:ea typeface="Times New Roman"/>
                <a:cs typeface="Calibri" panose="020F0502020204030204" pitchFamily="34" charset="0"/>
              </a:rPr>
              <a:t>.</a:t>
            </a:r>
          </a:p>
          <a:p>
            <a:pPr marL="0" indent="0" algn="just">
              <a:spcBef>
                <a:spcPts val="0"/>
              </a:spcBef>
              <a:spcAft>
                <a:spcPts val="0"/>
              </a:spcAft>
            </a:pPr>
            <a:endParaRPr lang="it-IT" sz="1800" dirty="0">
              <a:latin typeface="Calibri" panose="020F0502020204030204" pitchFamily="34" charset="0"/>
              <a:ea typeface="Times New Roman"/>
              <a:cs typeface="Calibri" panose="020F0502020204030204" pitchFamily="34" charset="0"/>
            </a:endParaRPr>
          </a:p>
          <a:p>
            <a:pPr marL="0" indent="0" algn="just">
              <a:spcBef>
                <a:spcPts val="0"/>
              </a:spcBef>
              <a:spcAft>
                <a:spcPts val="0"/>
              </a:spcAft>
            </a:pPr>
            <a:r>
              <a:rPr lang="it-IT" sz="1600" dirty="0">
                <a:latin typeface="Calibri" panose="020F0502020204030204" pitchFamily="34" charset="0"/>
                <a:ea typeface="Times New Roman"/>
                <a:cs typeface="Calibri" panose="020F0502020204030204" pitchFamily="34" charset="0"/>
              </a:rPr>
              <a:t>La portata di soglia degli sfioratori deve comunque essere sempre maggiore o uguale a </a:t>
            </a:r>
            <a:r>
              <a:rPr lang="it-IT" sz="1600" b="1" dirty="0">
                <a:latin typeface="Calibri" panose="020F0502020204030204" pitchFamily="34" charset="0"/>
                <a:ea typeface="Times New Roman"/>
                <a:cs typeface="Calibri" panose="020F0502020204030204" pitchFamily="34" charset="0"/>
              </a:rPr>
              <a:t>20 L/s</a:t>
            </a:r>
            <a:r>
              <a:rPr lang="it-IT" sz="1600" dirty="0">
                <a:latin typeface="Calibri" panose="020F0502020204030204" pitchFamily="34" charset="0"/>
                <a:ea typeface="Times New Roman"/>
                <a:cs typeface="Calibri" panose="020F0502020204030204" pitchFamily="34" charset="0"/>
              </a:rPr>
              <a:t> per ridurre il rischio di occlusione, questi sfioratori devono essere dismessi o adeguati.</a:t>
            </a:r>
          </a:p>
          <a:p>
            <a:pPr marL="0" indent="0" algn="just">
              <a:spcBef>
                <a:spcPts val="0"/>
              </a:spcBef>
              <a:spcAft>
                <a:spcPts val="0"/>
              </a:spcAft>
            </a:pPr>
            <a:endParaRPr lang="it-IT" sz="1600" dirty="0">
              <a:latin typeface="Calibri" panose="020F0502020204030204" pitchFamily="34" charset="0"/>
              <a:ea typeface="Times New Roman"/>
              <a:cs typeface="Calibri" panose="020F0502020204030204" pitchFamily="34" charset="0"/>
            </a:endParaRPr>
          </a:p>
          <a:p>
            <a:pPr marL="0" indent="0" algn="just">
              <a:spcBef>
                <a:spcPts val="0"/>
              </a:spcBef>
              <a:spcAft>
                <a:spcPts val="0"/>
              </a:spcAft>
            </a:pPr>
            <a:r>
              <a:rPr lang="it-IT" sz="1600" dirty="0">
                <a:latin typeface="Calibri" panose="020F0502020204030204" pitchFamily="34" charset="0"/>
                <a:ea typeface="Times New Roman"/>
                <a:cs typeface="Calibri" panose="020F0502020204030204" pitchFamily="34" charset="0"/>
              </a:rPr>
              <a:t>Gli sfioratori che sottendono un bacino proprio avente una popolazione servita maggiore di 10.000 A.E. sono considerati sfioratori di </a:t>
            </a:r>
            <a:r>
              <a:rPr lang="it-IT" sz="1600" b="1" dirty="0">
                <a:latin typeface="Calibri" panose="020F0502020204030204" pitchFamily="34" charset="0"/>
                <a:ea typeface="Times New Roman"/>
                <a:cs typeface="Calibri" panose="020F0502020204030204" pitchFamily="34" charset="0"/>
              </a:rPr>
              <a:t>limitazione</a:t>
            </a:r>
            <a:r>
              <a:rPr lang="it-IT" sz="1600" dirty="0">
                <a:latin typeface="Calibri" panose="020F0502020204030204" pitchFamily="34" charset="0"/>
                <a:ea typeface="Times New Roman"/>
                <a:cs typeface="Calibri" panose="020F0502020204030204" pitchFamily="34" charset="0"/>
              </a:rPr>
              <a:t>.</a:t>
            </a:r>
          </a:p>
        </p:txBody>
      </p:sp>
      <p:sp>
        <p:nvSpPr>
          <p:cNvPr id="3" name="Rectangle 1039">
            <a:extLst>
              <a:ext uri="{FF2B5EF4-FFF2-40B4-BE49-F238E27FC236}">
                <a16:creationId xmlns:a16="http://schemas.microsoft.com/office/drawing/2014/main" id="{C25E5D7F-6822-42C3-9468-38811B5206E6}"/>
              </a:ext>
            </a:extLst>
          </p:cNvPr>
          <p:cNvSpPr txBox="1">
            <a:spLocks noChangeArrowheads="1"/>
          </p:cNvSpPr>
          <p:nvPr/>
        </p:nvSpPr>
        <p:spPr bwMode="auto">
          <a:xfrm>
            <a:off x="377819" y="4221088"/>
            <a:ext cx="8388362" cy="1800201"/>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spcBef>
                <a:spcPts val="0"/>
              </a:spcBef>
              <a:spcAft>
                <a:spcPts val="0"/>
              </a:spcAft>
            </a:pPr>
            <a:r>
              <a:rPr lang="it-IT" sz="1800" kern="0" dirty="0">
                <a:latin typeface="Calibri" panose="020F0502020204030204" pitchFamily="34" charset="0"/>
                <a:ea typeface="Times New Roman"/>
                <a:cs typeface="Calibri" panose="020F0502020204030204" pitchFamily="34" charset="0"/>
              </a:rPr>
              <a:t>Uno </a:t>
            </a:r>
            <a:r>
              <a:rPr lang="it-IT" sz="1800" b="1" kern="0" dirty="0">
                <a:latin typeface="Calibri" panose="020F0502020204030204" pitchFamily="34" charset="0"/>
                <a:ea typeface="Times New Roman"/>
                <a:cs typeface="Calibri" panose="020F0502020204030204" pitchFamily="34" charset="0"/>
              </a:rPr>
              <a:t>sfioratore fognario </a:t>
            </a:r>
            <a:r>
              <a:rPr lang="it-IT" sz="1800" kern="0" dirty="0">
                <a:latin typeface="Calibri" panose="020F0502020204030204" pitchFamily="34" charset="0"/>
                <a:ea typeface="Times New Roman"/>
                <a:cs typeface="Calibri" panose="020F0502020204030204" pitchFamily="34" charset="0"/>
              </a:rPr>
              <a:t>è un dispositivo idraulico utilizzato nei sistemi di fognatura mista (che raccolgono sia acque reflue che meteoriche) per prevenire il sovraccarico della rete fognaria e degli impianti di depurazione in caso di forti piogge.</a:t>
            </a:r>
          </a:p>
          <a:p>
            <a:pPr marL="0" indent="0" algn="just">
              <a:spcBef>
                <a:spcPts val="0"/>
              </a:spcBef>
              <a:spcAft>
                <a:spcPts val="0"/>
              </a:spcAft>
            </a:pPr>
            <a:r>
              <a:rPr lang="it-IT" sz="1800" kern="0" dirty="0">
                <a:latin typeface="Calibri" panose="020F0502020204030204" pitchFamily="34" charset="0"/>
                <a:ea typeface="Times New Roman"/>
                <a:cs typeface="Calibri" panose="020F0502020204030204" pitchFamily="34" charset="0"/>
              </a:rPr>
              <a:t>La </a:t>
            </a:r>
            <a:r>
              <a:rPr lang="it-IT" sz="1800" b="1" kern="0" dirty="0">
                <a:latin typeface="Calibri" panose="020F0502020204030204" pitchFamily="34" charset="0"/>
                <a:ea typeface="Times New Roman"/>
                <a:cs typeface="Calibri" panose="020F0502020204030204" pitchFamily="34" charset="0"/>
              </a:rPr>
              <a:t>portata di soglia di uno sfioratore fognario </a:t>
            </a:r>
            <a:r>
              <a:rPr lang="it-IT" sz="1800" kern="0" dirty="0">
                <a:latin typeface="Calibri" panose="020F0502020204030204" pitchFamily="34" charset="0"/>
                <a:ea typeface="Times New Roman"/>
                <a:cs typeface="Calibri" panose="020F0502020204030204" pitchFamily="34" charset="0"/>
              </a:rPr>
              <a:t>è la portata massima che può essere convogliata nella rete fognaria principale prima che il dispositivo inizi a sfiorare l’eccesso di acqua verso un corpo recettore.</a:t>
            </a:r>
          </a:p>
        </p:txBody>
      </p:sp>
      <p:sp>
        <p:nvSpPr>
          <p:cNvPr id="2" name="Freccia a destra 1">
            <a:extLst>
              <a:ext uri="{FF2B5EF4-FFF2-40B4-BE49-F238E27FC236}">
                <a16:creationId xmlns:a16="http://schemas.microsoft.com/office/drawing/2014/main" id="{78271186-EA78-464E-97A4-8B6398C24A04}"/>
              </a:ext>
            </a:extLst>
          </p:cNvPr>
          <p:cNvSpPr/>
          <p:nvPr/>
        </p:nvSpPr>
        <p:spPr bwMode="auto">
          <a:xfrm rot="5400000">
            <a:off x="7780552" y="2452696"/>
            <a:ext cx="414128" cy="206497"/>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3461422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1039"/>
          <p:cNvSpPr>
            <a:spLocks noGrp="1" noChangeArrowheads="1"/>
          </p:cNvSpPr>
          <p:nvPr>
            <p:ph type="body" idx="1"/>
          </p:nvPr>
        </p:nvSpPr>
        <p:spPr bwMode="auto">
          <a:xfrm>
            <a:off x="502978" y="1124744"/>
            <a:ext cx="8280920" cy="820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spcBef>
                <a:spcPts val="0"/>
              </a:spcBef>
              <a:spcAft>
                <a:spcPts val="0"/>
              </a:spcAft>
            </a:pPr>
            <a:r>
              <a:rPr lang="it-IT" altLang="it-IT" sz="1600" dirty="0">
                <a:latin typeface="Calibri" panose="020F0502020204030204" pitchFamily="34" charset="0"/>
                <a:cs typeface="Calibri" panose="020F0502020204030204" pitchFamily="34" charset="0"/>
              </a:rPr>
              <a:t>In assenza di pioggia o con piogge leggere, tutta l’acqua reflua e meteorica viene convogliata verso l’impianto di trattamento.</a:t>
            </a:r>
          </a:p>
          <a:p>
            <a:pPr marL="0" indent="0" algn="just">
              <a:spcBef>
                <a:spcPts val="0"/>
              </a:spcBef>
              <a:spcAft>
                <a:spcPts val="0"/>
              </a:spcAft>
            </a:pPr>
            <a:r>
              <a:rPr lang="it-IT" altLang="it-IT" sz="1600" dirty="0">
                <a:latin typeface="Calibri" panose="020F0502020204030204" pitchFamily="34" charset="0"/>
                <a:cs typeface="Calibri" panose="020F0502020204030204" pitchFamily="34" charset="0"/>
              </a:rPr>
              <a:t>La portata rientra nei limiti della capacità idraulica della fognatura e della depurazione.</a:t>
            </a:r>
          </a:p>
        </p:txBody>
      </p:sp>
      <p:sp>
        <p:nvSpPr>
          <p:cNvPr id="6" name="Rectangle 1039">
            <a:extLst>
              <a:ext uri="{FF2B5EF4-FFF2-40B4-BE49-F238E27FC236}">
                <a16:creationId xmlns:a16="http://schemas.microsoft.com/office/drawing/2014/main" id="{2D8DAFB1-60D0-45A1-8A73-B9E8CED3FB24}"/>
              </a:ext>
            </a:extLst>
          </p:cNvPr>
          <p:cNvSpPr txBox="1">
            <a:spLocks noChangeArrowheads="1"/>
          </p:cNvSpPr>
          <p:nvPr/>
        </p:nvSpPr>
        <p:spPr bwMode="auto">
          <a:xfrm>
            <a:off x="2123728" y="5891122"/>
            <a:ext cx="4896544" cy="6037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0" algn="just">
              <a:spcAft>
                <a:spcPts val="0"/>
              </a:spcAft>
            </a:pPr>
            <a:r>
              <a:rPr lang="it-IT" altLang="it-IT" sz="1400" kern="0" dirty="0">
                <a:latin typeface="Calibri" panose="020F0502020204030204" pitchFamily="34" charset="0"/>
                <a:cs typeface="Calibri" panose="020F0502020204030204" pitchFamily="34" charset="0"/>
              </a:rPr>
              <a:t>Sfioratore laterale con altezza della soglia </a:t>
            </a:r>
            <a:r>
              <a:rPr lang="it-IT" altLang="it-IT" sz="1400" b="1" i="1" kern="0" dirty="0" err="1">
                <a:latin typeface="Calibri" panose="020F0502020204030204" pitchFamily="34" charset="0"/>
                <a:cs typeface="Calibri" panose="020F0502020204030204" pitchFamily="34" charset="0"/>
              </a:rPr>
              <a:t>w</a:t>
            </a:r>
            <a:r>
              <a:rPr lang="it-IT" altLang="it-IT" sz="1400" b="1" i="1" kern="0" baseline="-25000" dirty="0" err="1">
                <a:latin typeface="Calibri" panose="020F0502020204030204" pitchFamily="34" charset="0"/>
                <a:cs typeface="Calibri" panose="020F0502020204030204" pitchFamily="34" charset="0"/>
              </a:rPr>
              <a:t>a</a:t>
            </a:r>
            <a:r>
              <a:rPr lang="it-IT" altLang="it-IT" sz="1400" b="1" i="1" kern="0" baseline="-25000" dirty="0">
                <a:latin typeface="Calibri" panose="020F0502020204030204" pitchFamily="34" charset="0"/>
                <a:cs typeface="Calibri" panose="020F0502020204030204" pitchFamily="34" charset="0"/>
              </a:rPr>
              <a:t> </a:t>
            </a:r>
          </a:p>
        </p:txBody>
      </p:sp>
      <p:sp>
        <p:nvSpPr>
          <p:cNvPr id="3" name="Rettangolo 2">
            <a:extLst>
              <a:ext uri="{FF2B5EF4-FFF2-40B4-BE49-F238E27FC236}">
                <a16:creationId xmlns:a16="http://schemas.microsoft.com/office/drawing/2014/main" id="{2DBEF41D-08F6-76F6-2685-77897BB838CD}"/>
              </a:ext>
            </a:extLst>
          </p:cNvPr>
          <p:cNvSpPr/>
          <p:nvPr/>
        </p:nvSpPr>
        <p:spPr>
          <a:xfrm>
            <a:off x="159977" y="664996"/>
            <a:ext cx="8876520" cy="36933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it-IT" b="1" dirty="0">
                <a:ln w="18415" cmpd="sng">
                  <a:noFill/>
                  <a:prstDash val="solid"/>
                </a:ln>
                <a:solidFill>
                  <a:schemeClr val="tx1"/>
                </a:solidFill>
                <a:latin typeface="Calibri" panose="020F0502020204030204" pitchFamily="34" charset="0"/>
                <a:cs typeface="Calibri" panose="020F0502020204030204" pitchFamily="34" charset="0"/>
              </a:rPr>
              <a:t>Sfioratore INATTIVO</a:t>
            </a:r>
          </a:p>
        </p:txBody>
      </p:sp>
      <p:pic>
        <p:nvPicPr>
          <p:cNvPr id="5" name="Immagine 4">
            <a:extLst>
              <a:ext uri="{FF2B5EF4-FFF2-40B4-BE49-F238E27FC236}">
                <a16:creationId xmlns:a16="http://schemas.microsoft.com/office/drawing/2014/main" id="{BFE84D46-A899-4499-B40B-7CF5BDB6F8B7}"/>
              </a:ext>
            </a:extLst>
          </p:cNvPr>
          <p:cNvPicPr>
            <a:picLocks noChangeAspect="1"/>
          </p:cNvPicPr>
          <p:nvPr/>
        </p:nvPicPr>
        <p:blipFill rotWithShape="1">
          <a:blip r:embed="rId3">
            <a:extLst>
              <a:ext uri="{28A0092B-C50C-407E-A947-70E740481C1C}">
                <a14:useLocalDpi xmlns:a14="http://schemas.microsoft.com/office/drawing/2010/main" val="0"/>
              </a:ext>
            </a:extLst>
          </a:blip>
          <a:srcRect l="501" t="9081" r="-501" b="10696"/>
          <a:stretch/>
        </p:blipFill>
        <p:spPr>
          <a:xfrm>
            <a:off x="1259632" y="2492896"/>
            <a:ext cx="7182852" cy="3240360"/>
          </a:xfrm>
          <a:prstGeom prst="rect">
            <a:avLst/>
          </a:prstGeom>
        </p:spPr>
      </p:pic>
      <p:sp>
        <p:nvSpPr>
          <p:cNvPr id="8" name="Rettangolo 7">
            <a:extLst>
              <a:ext uri="{FF2B5EF4-FFF2-40B4-BE49-F238E27FC236}">
                <a16:creationId xmlns:a16="http://schemas.microsoft.com/office/drawing/2014/main" id="{87337E12-8F30-4B0D-AF5F-4674EC11449D}"/>
              </a:ext>
            </a:extLst>
          </p:cNvPr>
          <p:cNvSpPr/>
          <p:nvPr/>
        </p:nvSpPr>
        <p:spPr>
          <a:xfrm>
            <a:off x="2915816" y="2284151"/>
            <a:ext cx="2924198" cy="369332"/>
          </a:xfrm>
          <a:prstGeom prst="rect">
            <a:avLst/>
          </a:prstGeom>
        </p:spPr>
        <p:txBody>
          <a:bodyPr wrap="none">
            <a:spAutoFit/>
          </a:bodyPr>
          <a:lstStyle/>
          <a:p>
            <a:r>
              <a:rPr lang="it-IT" dirty="0">
                <a:solidFill>
                  <a:srgbClr val="853C0C"/>
                </a:solidFill>
                <a:latin typeface="CIDFont+F4"/>
              </a:rPr>
              <a:t>Condizione di tempo asciutto</a:t>
            </a:r>
            <a:endParaRPr lang="it-IT" dirty="0"/>
          </a:p>
        </p:txBody>
      </p:sp>
      <p:sp>
        <p:nvSpPr>
          <p:cNvPr id="7" name="Rectangle 1039">
            <a:extLst>
              <a:ext uri="{FF2B5EF4-FFF2-40B4-BE49-F238E27FC236}">
                <a16:creationId xmlns:a16="http://schemas.microsoft.com/office/drawing/2014/main" id="{9A4CE1C4-CAE8-4E1E-9289-F86A9FFDD15E}"/>
              </a:ext>
            </a:extLst>
          </p:cNvPr>
          <p:cNvSpPr txBox="1">
            <a:spLocks noChangeArrowheads="1"/>
          </p:cNvSpPr>
          <p:nvPr/>
        </p:nvSpPr>
        <p:spPr bwMode="auto">
          <a:xfrm>
            <a:off x="251520" y="4113076"/>
            <a:ext cx="1327956" cy="10030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0" algn="just">
              <a:spcAft>
                <a:spcPts val="0"/>
              </a:spcAft>
            </a:pPr>
            <a:r>
              <a:rPr lang="it-IT" altLang="it-IT" sz="1200" kern="0" dirty="0">
                <a:latin typeface="Calibri" panose="020F0502020204030204" pitchFamily="34" charset="0"/>
                <a:cs typeface="Calibri" panose="020F0502020204030204" pitchFamily="34" charset="0"/>
              </a:rPr>
              <a:t>Collettore in arrivo con portata </a:t>
            </a:r>
            <a:r>
              <a:rPr lang="it-IT" altLang="it-IT" sz="1200" b="1" i="1" kern="0" dirty="0" err="1">
                <a:latin typeface="Calibri" panose="020F0502020204030204" pitchFamily="34" charset="0"/>
                <a:cs typeface="Calibri" panose="020F0502020204030204" pitchFamily="34" charset="0"/>
              </a:rPr>
              <a:t>Qo</a:t>
            </a:r>
            <a:endParaRPr lang="it-IT" altLang="it-IT" sz="1200" b="1" i="1" kern="0" dirty="0">
              <a:latin typeface="Calibri" panose="020F0502020204030204" pitchFamily="34" charset="0"/>
              <a:cs typeface="Calibri" panose="020F0502020204030204" pitchFamily="34" charset="0"/>
            </a:endParaRPr>
          </a:p>
        </p:txBody>
      </p:sp>
      <p:sp>
        <p:nvSpPr>
          <p:cNvPr id="9" name="Rectangle 1039">
            <a:extLst>
              <a:ext uri="{FF2B5EF4-FFF2-40B4-BE49-F238E27FC236}">
                <a16:creationId xmlns:a16="http://schemas.microsoft.com/office/drawing/2014/main" id="{8BEDF825-AB6D-484D-929B-C81ACC69D4ED}"/>
              </a:ext>
            </a:extLst>
          </p:cNvPr>
          <p:cNvSpPr txBox="1">
            <a:spLocks noChangeArrowheads="1"/>
          </p:cNvSpPr>
          <p:nvPr/>
        </p:nvSpPr>
        <p:spPr bwMode="auto">
          <a:xfrm>
            <a:off x="7618955" y="4912707"/>
            <a:ext cx="1476672" cy="8430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0" algn="just">
              <a:spcAft>
                <a:spcPts val="0"/>
              </a:spcAft>
            </a:pPr>
            <a:endParaRPr lang="it-IT" altLang="it-IT" sz="1800" b="1" i="1" kern="0" baseline="-25000" dirty="0">
              <a:latin typeface="Calibri" panose="020F0502020204030204" pitchFamily="34" charset="0"/>
              <a:cs typeface="Calibri" panose="020F0502020204030204" pitchFamily="34" charset="0"/>
            </a:endParaRPr>
          </a:p>
          <a:p>
            <a:pPr indent="0" algn="just">
              <a:spcAft>
                <a:spcPts val="0"/>
              </a:spcAft>
            </a:pPr>
            <a:r>
              <a:rPr lang="it-IT" altLang="it-IT" sz="1200" kern="0" dirty="0">
                <a:latin typeface="Calibri" panose="020F0502020204030204" pitchFamily="34" charset="0"/>
                <a:cs typeface="Calibri" panose="020F0502020204030204" pitchFamily="34" charset="0"/>
              </a:rPr>
              <a:t>Canale derivatore con portata </a:t>
            </a:r>
            <a:r>
              <a:rPr lang="it-IT" altLang="it-IT" sz="1200" b="1" i="1" kern="0" dirty="0" err="1">
                <a:latin typeface="Calibri" panose="020F0502020204030204" pitchFamily="34" charset="0"/>
                <a:cs typeface="Calibri" panose="020F0502020204030204" pitchFamily="34" charset="0"/>
              </a:rPr>
              <a:t>Qd</a:t>
            </a:r>
            <a:endParaRPr lang="it-IT" altLang="it-IT" sz="1200" b="1" i="1"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503789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1039"/>
          <p:cNvSpPr>
            <a:spLocks noGrp="1" noChangeArrowheads="1"/>
          </p:cNvSpPr>
          <p:nvPr>
            <p:ph type="body" idx="1"/>
          </p:nvPr>
        </p:nvSpPr>
        <p:spPr bwMode="auto">
          <a:xfrm>
            <a:off x="502978" y="1124744"/>
            <a:ext cx="8280920" cy="1008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spcBef>
                <a:spcPts val="0"/>
              </a:spcBef>
              <a:spcAft>
                <a:spcPts val="0"/>
              </a:spcAft>
            </a:pPr>
            <a:r>
              <a:rPr lang="it-IT" altLang="it-IT" sz="1600" dirty="0">
                <a:latin typeface="Calibri" panose="020F0502020204030204" pitchFamily="34" charset="0"/>
                <a:cs typeface="Calibri" panose="020F0502020204030204" pitchFamily="34" charset="0"/>
              </a:rPr>
              <a:t>L’afflusso di acque meteoriche aumenta rapidamente la portata in fognatura. Una volta superata la soglia, ossia quando si raggiunge la </a:t>
            </a:r>
            <a:r>
              <a:rPr lang="it-IT" altLang="it-IT" sz="1600" b="1" dirty="0">
                <a:latin typeface="Calibri" panose="020F0502020204030204" pitchFamily="34" charset="0"/>
                <a:cs typeface="Calibri" panose="020F0502020204030204" pitchFamily="34" charset="0"/>
              </a:rPr>
              <a:t>portata di soglia</a:t>
            </a:r>
            <a:r>
              <a:rPr lang="it-IT" altLang="it-IT" sz="1600" dirty="0">
                <a:latin typeface="Calibri" panose="020F0502020204030204" pitchFamily="34" charset="0"/>
                <a:cs typeface="Calibri" panose="020F0502020204030204" pitchFamily="34" charset="0"/>
              </a:rPr>
              <a:t> dell’impianto fognario, il troppo pieno devia l’acqua in eccesso (composta in gran parte da acque meteoriche) verso il corpo idrico ricettore: fiume, lago o un bacino di laminazione.</a:t>
            </a:r>
          </a:p>
        </p:txBody>
      </p:sp>
      <p:pic>
        <p:nvPicPr>
          <p:cNvPr id="8" name="Immagine 7">
            <a:extLst>
              <a:ext uri="{FF2B5EF4-FFF2-40B4-BE49-F238E27FC236}">
                <a16:creationId xmlns:a16="http://schemas.microsoft.com/office/drawing/2014/main" id="{18A071A1-A99E-4876-8F59-AD76E0678077}"/>
              </a:ext>
            </a:extLst>
          </p:cNvPr>
          <p:cNvPicPr>
            <a:picLocks noChangeAspect="1"/>
          </p:cNvPicPr>
          <p:nvPr/>
        </p:nvPicPr>
        <p:blipFill rotWithShape="1">
          <a:blip r:embed="rId3">
            <a:extLst>
              <a:ext uri="{28A0092B-C50C-407E-A947-70E740481C1C}">
                <a14:useLocalDpi xmlns:a14="http://schemas.microsoft.com/office/drawing/2010/main" val="0"/>
              </a:ext>
            </a:extLst>
          </a:blip>
          <a:srcRect t="9635" b="13927"/>
          <a:stretch/>
        </p:blipFill>
        <p:spPr>
          <a:xfrm>
            <a:off x="818626" y="2722074"/>
            <a:ext cx="7506748" cy="3240360"/>
          </a:xfrm>
          <a:prstGeom prst="rect">
            <a:avLst/>
          </a:prstGeom>
        </p:spPr>
      </p:pic>
      <p:sp>
        <p:nvSpPr>
          <p:cNvPr id="9" name="Rettangolo 8">
            <a:extLst>
              <a:ext uri="{FF2B5EF4-FFF2-40B4-BE49-F238E27FC236}">
                <a16:creationId xmlns:a16="http://schemas.microsoft.com/office/drawing/2014/main" id="{359C0740-4BE9-4F87-8D77-91358B7D141F}"/>
              </a:ext>
            </a:extLst>
          </p:cNvPr>
          <p:cNvSpPr/>
          <p:nvPr/>
        </p:nvSpPr>
        <p:spPr>
          <a:xfrm>
            <a:off x="2015716" y="2537408"/>
            <a:ext cx="5112568" cy="369332"/>
          </a:xfrm>
          <a:prstGeom prst="rect">
            <a:avLst/>
          </a:prstGeom>
        </p:spPr>
        <p:txBody>
          <a:bodyPr wrap="square">
            <a:spAutoFit/>
          </a:bodyPr>
          <a:lstStyle/>
          <a:p>
            <a:r>
              <a:rPr lang="it-IT" dirty="0">
                <a:solidFill>
                  <a:srgbClr val="0070C1"/>
                </a:solidFill>
                <a:latin typeface="CIDFont+F4"/>
              </a:rPr>
              <a:t>Tempo di pioggia → attivazione della soglia sfiorante</a:t>
            </a:r>
            <a:endParaRPr lang="it-IT" dirty="0"/>
          </a:p>
        </p:txBody>
      </p:sp>
      <p:sp>
        <p:nvSpPr>
          <p:cNvPr id="11" name="Rectangle 1039">
            <a:extLst>
              <a:ext uri="{FF2B5EF4-FFF2-40B4-BE49-F238E27FC236}">
                <a16:creationId xmlns:a16="http://schemas.microsoft.com/office/drawing/2014/main" id="{82F5DCBE-3B9A-45CA-B86C-CDB034440E90}"/>
              </a:ext>
            </a:extLst>
          </p:cNvPr>
          <p:cNvSpPr txBox="1">
            <a:spLocks noChangeArrowheads="1"/>
          </p:cNvSpPr>
          <p:nvPr/>
        </p:nvSpPr>
        <p:spPr bwMode="auto">
          <a:xfrm>
            <a:off x="0" y="4223640"/>
            <a:ext cx="1327956" cy="10030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0" algn="just">
              <a:spcAft>
                <a:spcPts val="0"/>
              </a:spcAft>
            </a:pPr>
            <a:r>
              <a:rPr lang="it-IT" altLang="it-IT" sz="1200" kern="0" dirty="0">
                <a:latin typeface="Calibri" panose="020F0502020204030204" pitchFamily="34" charset="0"/>
                <a:cs typeface="Calibri" panose="020F0502020204030204" pitchFamily="34" charset="0"/>
              </a:rPr>
              <a:t>Collettore in arrivo con portata </a:t>
            </a:r>
            <a:r>
              <a:rPr lang="it-IT" altLang="it-IT" sz="1200" b="1" i="1" kern="0" dirty="0" err="1">
                <a:latin typeface="Calibri" panose="020F0502020204030204" pitchFamily="34" charset="0"/>
                <a:cs typeface="Calibri" panose="020F0502020204030204" pitchFamily="34" charset="0"/>
              </a:rPr>
              <a:t>Qo</a:t>
            </a:r>
            <a:endParaRPr lang="it-IT" altLang="it-IT" sz="1200" b="1" i="1" kern="0" dirty="0">
              <a:latin typeface="Calibri" panose="020F0502020204030204" pitchFamily="34" charset="0"/>
              <a:cs typeface="Calibri" panose="020F0502020204030204" pitchFamily="34" charset="0"/>
            </a:endParaRPr>
          </a:p>
        </p:txBody>
      </p:sp>
      <p:sp>
        <p:nvSpPr>
          <p:cNvPr id="12" name="Rectangle 1039">
            <a:extLst>
              <a:ext uri="{FF2B5EF4-FFF2-40B4-BE49-F238E27FC236}">
                <a16:creationId xmlns:a16="http://schemas.microsoft.com/office/drawing/2014/main" id="{76CD76A8-F98A-4B60-82E0-175BA1039EAF}"/>
              </a:ext>
            </a:extLst>
          </p:cNvPr>
          <p:cNvSpPr txBox="1">
            <a:spLocks noChangeArrowheads="1"/>
          </p:cNvSpPr>
          <p:nvPr/>
        </p:nvSpPr>
        <p:spPr bwMode="auto">
          <a:xfrm>
            <a:off x="7667328" y="5119370"/>
            <a:ext cx="1476672" cy="8430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0" algn="just">
              <a:spcAft>
                <a:spcPts val="0"/>
              </a:spcAft>
            </a:pPr>
            <a:endParaRPr lang="it-IT" altLang="it-IT" sz="1800" b="1" i="1" kern="0" baseline="-25000" dirty="0">
              <a:latin typeface="Calibri" panose="020F0502020204030204" pitchFamily="34" charset="0"/>
              <a:cs typeface="Calibri" panose="020F0502020204030204" pitchFamily="34" charset="0"/>
            </a:endParaRPr>
          </a:p>
          <a:p>
            <a:pPr indent="0" algn="just">
              <a:spcAft>
                <a:spcPts val="0"/>
              </a:spcAft>
            </a:pPr>
            <a:r>
              <a:rPr lang="it-IT" altLang="it-IT" sz="1200" kern="0" dirty="0">
                <a:latin typeface="Calibri" panose="020F0502020204030204" pitchFamily="34" charset="0"/>
                <a:cs typeface="Calibri" panose="020F0502020204030204" pitchFamily="34" charset="0"/>
              </a:rPr>
              <a:t>Canale derivatore con portata </a:t>
            </a:r>
            <a:r>
              <a:rPr lang="it-IT" altLang="it-IT" sz="1200" b="1" i="1" kern="0" dirty="0" err="1">
                <a:latin typeface="Calibri" panose="020F0502020204030204" pitchFamily="34" charset="0"/>
                <a:cs typeface="Calibri" panose="020F0502020204030204" pitchFamily="34" charset="0"/>
              </a:rPr>
              <a:t>Qd</a:t>
            </a:r>
            <a:endParaRPr lang="it-IT" altLang="it-IT" sz="1200" b="1" i="1" kern="0" dirty="0">
              <a:latin typeface="Calibri" panose="020F0502020204030204" pitchFamily="34" charset="0"/>
              <a:cs typeface="Calibri" panose="020F0502020204030204" pitchFamily="34" charset="0"/>
            </a:endParaRPr>
          </a:p>
        </p:txBody>
      </p:sp>
      <p:sp>
        <p:nvSpPr>
          <p:cNvPr id="13" name="Rectangle 1039">
            <a:extLst>
              <a:ext uri="{FF2B5EF4-FFF2-40B4-BE49-F238E27FC236}">
                <a16:creationId xmlns:a16="http://schemas.microsoft.com/office/drawing/2014/main" id="{933A4C7E-1568-4A45-9443-937F085B779C}"/>
              </a:ext>
            </a:extLst>
          </p:cNvPr>
          <p:cNvSpPr txBox="1">
            <a:spLocks noChangeArrowheads="1"/>
          </p:cNvSpPr>
          <p:nvPr/>
        </p:nvSpPr>
        <p:spPr bwMode="auto">
          <a:xfrm>
            <a:off x="2123728" y="5891122"/>
            <a:ext cx="4896544" cy="6037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0" algn="just">
              <a:spcAft>
                <a:spcPts val="0"/>
              </a:spcAft>
            </a:pPr>
            <a:r>
              <a:rPr lang="it-IT" altLang="it-IT" sz="1400" kern="0" dirty="0">
                <a:latin typeface="Calibri" panose="020F0502020204030204" pitchFamily="34" charset="0"/>
                <a:cs typeface="Calibri" panose="020F0502020204030204" pitchFamily="34" charset="0"/>
              </a:rPr>
              <a:t>Sfioratore laterale con altezza della soglia </a:t>
            </a:r>
            <a:r>
              <a:rPr lang="it-IT" altLang="it-IT" sz="1400" b="1" i="1" kern="0" dirty="0" err="1">
                <a:latin typeface="Calibri" panose="020F0502020204030204" pitchFamily="34" charset="0"/>
                <a:cs typeface="Calibri" panose="020F0502020204030204" pitchFamily="34" charset="0"/>
              </a:rPr>
              <a:t>w</a:t>
            </a:r>
            <a:r>
              <a:rPr lang="it-IT" altLang="it-IT" sz="1400" b="1" i="1" kern="0" baseline="-25000" dirty="0" err="1">
                <a:latin typeface="Calibri" panose="020F0502020204030204" pitchFamily="34" charset="0"/>
                <a:cs typeface="Calibri" panose="020F0502020204030204" pitchFamily="34" charset="0"/>
              </a:rPr>
              <a:t>a</a:t>
            </a:r>
            <a:r>
              <a:rPr lang="it-IT" altLang="it-IT" sz="1400" b="1" i="1" kern="0" baseline="-25000" dirty="0">
                <a:latin typeface="Calibri" panose="020F0502020204030204" pitchFamily="34" charset="0"/>
                <a:cs typeface="Calibri" panose="020F0502020204030204" pitchFamily="34" charset="0"/>
              </a:rPr>
              <a:t> </a:t>
            </a:r>
          </a:p>
        </p:txBody>
      </p:sp>
      <p:sp>
        <p:nvSpPr>
          <p:cNvPr id="14" name="Rettangolo 13">
            <a:extLst>
              <a:ext uri="{FF2B5EF4-FFF2-40B4-BE49-F238E27FC236}">
                <a16:creationId xmlns:a16="http://schemas.microsoft.com/office/drawing/2014/main" id="{56AF10E3-EADB-4A41-9B15-1BB53AA2FC4F}"/>
              </a:ext>
            </a:extLst>
          </p:cNvPr>
          <p:cNvSpPr/>
          <p:nvPr/>
        </p:nvSpPr>
        <p:spPr>
          <a:xfrm>
            <a:off x="133740" y="720192"/>
            <a:ext cx="8876520" cy="36933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it-IT" b="1" dirty="0">
                <a:ln w="18415" cmpd="sng">
                  <a:noFill/>
                  <a:prstDash val="solid"/>
                </a:ln>
                <a:solidFill>
                  <a:schemeClr val="tx1"/>
                </a:solidFill>
                <a:latin typeface="Calibri" panose="020F0502020204030204" pitchFamily="34" charset="0"/>
                <a:cs typeface="Calibri" panose="020F0502020204030204" pitchFamily="34" charset="0"/>
              </a:rPr>
              <a:t>Sfioratore ATTIVO</a:t>
            </a:r>
          </a:p>
        </p:txBody>
      </p:sp>
    </p:spTree>
    <p:extLst>
      <p:ext uri="{BB962C8B-B14F-4D97-AF65-F5344CB8AC3E}">
        <p14:creationId xmlns:p14="http://schemas.microsoft.com/office/powerpoint/2010/main" val="33838157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1039"/>
          <p:cNvSpPr>
            <a:spLocks noGrp="1" noChangeArrowheads="1"/>
          </p:cNvSpPr>
          <p:nvPr>
            <p:ph type="body" idx="1"/>
          </p:nvPr>
        </p:nvSpPr>
        <p:spPr bwMode="auto">
          <a:xfrm>
            <a:off x="467544" y="620688"/>
            <a:ext cx="8388362" cy="56886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spcBef>
                <a:spcPts val="0"/>
              </a:spcBef>
              <a:spcAft>
                <a:spcPts val="0"/>
              </a:spcAft>
            </a:pPr>
            <a:r>
              <a:rPr lang="it-IT" sz="1600" b="1" dirty="0">
                <a:solidFill>
                  <a:schemeClr val="accent1">
                    <a:lumMod val="75000"/>
                  </a:schemeClr>
                </a:solidFill>
                <a:latin typeface="Calibri" panose="020F0502020204030204" pitchFamily="34" charset="0"/>
                <a:cs typeface="Calibri" panose="020F0502020204030204" pitchFamily="34" charset="0"/>
              </a:rPr>
              <a:t>GESTIONE DELLE ACQUE DI SFIORO </a:t>
            </a:r>
            <a:r>
              <a:rPr lang="it-IT" sz="1000" dirty="0">
                <a:latin typeface="Calibri" panose="020F0502020204030204" pitchFamily="34" charset="0"/>
                <a:cs typeface="Calibri" panose="020F0502020204030204" pitchFamily="34" charset="0"/>
              </a:rPr>
              <a:t>Articolo 13</a:t>
            </a:r>
            <a:r>
              <a:rPr lang="it-IT" sz="1600" dirty="0">
                <a:latin typeface="Calibri" panose="020F0502020204030204" pitchFamily="34" charset="0"/>
                <a:ea typeface="Times New Roman"/>
                <a:cs typeface="Calibri" panose="020F0502020204030204" pitchFamily="34" charset="0"/>
              </a:rPr>
              <a:t> </a:t>
            </a:r>
          </a:p>
          <a:p>
            <a:pPr marL="0" indent="0" algn="just">
              <a:spcBef>
                <a:spcPts val="0"/>
              </a:spcBef>
              <a:spcAft>
                <a:spcPts val="0"/>
              </a:spcAft>
            </a:pPr>
            <a:r>
              <a:rPr lang="it-IT" sz="1600" dirty="0">
                <a:latin typeface="Calibri" panose="020F0502020204030204" pitchFamily="34" charset="0"/>
                <a:ea typeface="Times New Roman"/>
                <a:cs typeface="Calibri" panose="020F0502020204030204" pitchFamily="34" charset="0"/>
              </a:rPr>
              <a:t>Per agglomerati di dimensione inferiore a 2.000 A.E. nel caso di reti fognarie di tipo unitario non c’è obbligo di realizzazione di vasche di accumulo o sistemi di trattamento delle acque scaricate dagli sfioratori. I sistemi di accumulo o di trattamento in loco dell’effluente di sfioro possono essere prescritti dalla Provincia in sede di autorizzazione. Deve comunque essere prevista la </a:t>
            </a:r>
            <a:r>
              <a:rPr lang="it-IT" sz="1600" b="1" dirty="0">
                <a:latin typeface="Calibri" panose="020F0502020204030204" pitchFamily="34" charset="0"/>
                <a:ea typeface="Times New Roman"/>
                <a:cs typeface="Calibri" panose="020F0502020204030204" pitchFamily="34" charset="0"/>
              </a:rPr>
              <a:t>vasca di testa impianto</a:t>
            </a:r>
            <a:r>
              <a:rPr lang="it-IT" sz="1600" dirty="0">
                <a:latin typeface="Calibri" panose="020F0502020204030204" pitchFamily="34" charset="0"/>
                <a:ea typeface="Times New Roman"/>
                <a:cs typeface="Calibri" panose="020F0502020204030204" pitchFamily="34" charset="0"/>
              </a:rPr>
              <a:t>.</a:t>
            </a:r>
          </a:p>
          <a:p>
            <a:pPr marL="0" indent="0" algn="just">
              <a:spcBef>
                <a:spcPts val="0"/>
              </a:spcBef>
              <a:spcAft>
                <a:spcPts val="0"/>
              </a:spcAft>
            </a:pPr>
            <a:endParaRPr lang="it-IT" sz="1600" dirty="0">
              <a:latin typeface="Calibri" panose="020F0502020204030204" pitchFamily="34" charset="0"/>
              <a:ea typeface="Times New Roman"/>
              <a:cs typeface="Calibri" panose="020F0502020204030204" pitchFamily="34" charset="0"/>
            </a:endParaRPr>
          </a:p>
          <a:p>
            <a:pPr marL="0" indent="0" algn="just">
              <a:spcBef>
                <a:spcPts val="0"/>
              </a:spcBef>
              <a:spcAft>
                <a:spcPts val="0"/>
              </a:spcAft>
            </a:pPr>
            <a:r>
              <a:rPr lang="it-IT" sz="1600" dirty="0">
                <a:latin typeface="Calibri" panose="020F0502020204030204" pitchFamily="34" charset="0"/>
                <a:ea typeface="Times New Roman"/>
                <a:cs typeface="Calibri" panose="020F0502020204030204" pitchFamily="34" charset="0"/>
              </a:rPr>
              <a:t>In caso di sfioratori di </a:t>
            </a:r>
            <a:r>
              <a:rPr lang="it-IT" sz="1600" b="1" dirty="0">
                <a:solidFill>
                  <a:srgbClr val="00B050"/>
                </a:solidFill>
                <a:latin typeface="Calibri" panose="020F0502020204030204" pitchFamily="34" charset="0"/>
                <a:ea typeface="Times New Roman"/>
                <a:cs typeface="Calibri" panose="020F0502020204030204" pitchFamily="34" charset="0"/>
              </a:rPr>
              <a:t>alleggerimento</a:t>
            </a:r>
            <a:r>
              <a:rPr lang="it-IT" sz="1600" dirty="0">
                <a:latin typeface="Calibri" panose="020F0502020204030204" pitchFamily="34" charset="0"/>
                <a:ea typeface="Times New Roman"/>
                <a:cs typeface="Calibri" panose="020F0502020204030204" pitchFamily="34" charset="0"/>
              </a:rPr>
              <a:t> le acque sfiorate sono avviate direttamente ai recapiti naturali, senza necessità di vasca di accumulo o di sistema di trattamento delle acque di sfioro. Devono comunque essere rispettate le </a:t>
            </a:r>
            <a:r>
              <a:rPr lang="it-IT" sz="1600" b="1" dirty="0">
                <a:latin typeface="Calibri" panose="020F0502020204030204" pitchFamily="34" charset="0"/>
                <a:ea typeface="Times New Roman"/>
                <a:cs typeface="Calibri" panose="020F0502020204030204" pitchFamily="34" charset="0"/>
              </a:rPr>
              <a:t>portate limite previste del PTUA  </a:t>
            </a:r>
            <a:r>
              <a:rPr lang="it-IT" sz="1600" dirty="0">
                <a:latin typeface="Calibri" panose="020F0502020204030204" pitchFamily="34" charset="0"/>
                <a:ea typeface="Times New Roman"/>
                <a:cs typeface="Calibri" panose="020F0502020204030204" pitchFamily="34" charset="0"/>
              </a:rPr>
              <a:t>(articolo 51 NTA).</a:t>
            </a:r>
          </a:p>
          <a:p>
            <a:pPr marL="0" indent="0" algn="just">
              <a:spcBef>
                <a:spcPts val="0"/>
              </a:spcBef>
              <a:spcAft>
                <a:spcPts val="0"/>
              </a:spcAft>
            </a:pPr>
            <a:endParaRPr lang="it-IT" sz="1600" dirty="0">
              <a:latin typeface="Calibri" panose="020F0502020204030204" pitchFamily="34" charset="0"/>
              <a:ea typeface="Times New Roman"/>
              <a:cs typeface="Calibri" panose="020F0502020204030204" pitchFamily="34" charset="0"/>
            </a:endParaRPr>
          </a:p>
          <a:p>
            <a:pPr marL="0" indent="0" algn="just">
              <a:spcBef>
                <a:spcPts val="0"/>
              </a:spcBef>
              <a:spcAft>
                <a:spcPts val="0"/>
              </a:spcAft>
            </a:pPr>
            <a:r>
              <a:rPr lang="it-IT" sz="1600" dirty="0">
                <a:latin typeface="Calibri" panose="020F0502020204030204" pitchFamily="34" charset="0"/>
                <a:ea typeface="Times New Roman"/>
                <a:cs typeface="Calibri" panose="020F0502020204030204" pitchFamily="34" charset="0"/>
              </a:rPr>
              <a:t>In caso di sfioratori di </a:t>
            </a:r>
            <a:r>
              <a:rPr lang="it-IT" sz="1600" b="1" dirty="0">
                <a:solidFill>
                  <a:srgbClr val="FF0000"/>
                </a:solidFill>
                <a:latin typeface="Calibri" panose="020F0502020204030204" pitchFamily="34" charset="0"/>
                <a:ea typeface="Times New Roman"/>
                <a:cs typeface="Calibri" panose="020F0502020204030204" pitchFamily="34" charset="0"/>
              </a:rPr>
              <a:t>limitazione</a:t>
            </a:r>
            <a:r>
              <a:rPr lang="it-IT" sz="1600" dirty="0">
                <a:latin typeface="Calibri" panose="020F0502020204030204" pitchFamily="34" charset="0"/>
                <a:ea typeface="Times New Roman"/>
                <a:cs typeface="Calibri" panose="020F0502020204030204" pitchFamily="34" charset="0"/>
              </a:rPr>
              <a:t> le modalità di raccolta e gli eventuali trattamenti ai quali sottoporre le acque sfiorate sono disciplinati nell’</a:t>
            </a:r>
            <a:r>
              <a:rPr lang="it-IT" sz="1600" u="sng" dirty="0">
                <a:latin typeface="Calibri" panose="020F0502020204030204" pitchFamily="34" charset="0"/>
                <a:ea typeface="Times New Roman"/>
                <a:cs typeface="Calibri" panose="020F0502020204030204" pitchFamily="34" charset="0"/>
              </a:rPr>
              <a:t>Allegato E Sezione 3</a:t>
            </a:r>
            <a:r>
              <a:rPr lang="it-IT" sz="1600" dirty="0">
                <a:latin typeface="Calibri" panose="020F0502020204030204" pitchFamily="34" charset="0"/>
                <a:ea typeface="Times New Roman"/>
                <a:cs typeface="Calibri" panose="020F0502020204030204" pitchFamily="34" charset="0"/>
              </a:rPr>
              <a:t>. Con deliberazione della Giunta regionale 2723 del 23 dicembre 2019 sono state adottate le linee guida per la progettazione e realizzazione dei sistemi di trattamento delle acque reflue provenienti da sfioratori di reti fognarie.</a:t>
            </a:r>
          </a:p>
          <a:p>
            <a:pPr marL="0" indent="0" algn="just">
              <a:spcBef>
                <a:spcPts val="0"/>
              </a:spcBef>
              <a:spcAft>
                <a:spcPts val="0"/>
              </a:spcAft>
            </a:pPr>
            <a:endParaRPr lang="it-IT" sz="1600" dirty="0">
              <a:latin typeface="Calibri" panose="020F0502020204030204" pitchFamily="34" charset="0"/>
              <a:ea typeface="Times New Roman"/>
              <a:cs typeface="Calibri" panose="020F0502020204030204" pitchFamily="34" charset="0"/>
            </a:endParaRPr>
          </a:p>
          <a:p>
            <a:pPr marL="0" indent="0" algn="just">
              <a:spcBef>
                <a:spcPts val="0"/>
              </a:spcBef>
              <a:spcAft>
                <a:spcPts val="0"/>
              </a:spcAft>
            </a:pPr>
            <a:r>
              <a:rPr lang="it-IT" sz="1600" b="1" u="sng" dirty="0">
                <a:latin typeface="Calibri" panose="020F0502020204030204" pitchFamily="34" charset="0"/>
                <a:ea typeface="Times New Roman"/>
                <a:cs typeface="Calibri" panose="020F0502020204030204" pitchFamily="34" charset="0"/>
              </a:rPr>
              <a:t>In testa agli impianti di depurazione </a:t>
            </a:r>
            <a:r>
              <a:rPr lang="it-IT" sz="1600" dirty="0">
                <a:latin typeface="Calibri" panose="020F0502020204030204" pitchFamily="34" charset="0"/>
                <a:ea typeface="Times New Roman"/>
                <a:cs typeface="Calibri" panose="020F0502020204030204" pitchFamily="34" charset="0"/>
              </a:rPr>
              <a:t>deve essere sempre presente una </a:t>
            </a:r>
            <a:r>
              <a:rPr lang="it-IT" sz="1600" b="1" u="sng" dirty="0">
                <a:latin typeface="Calibri" panose="020F0502020204030204" pitchFamily="34" charset="0"/>
                <a:ea typeface="Times New Roman"/>
                <a:cs typeface="Calibri" panose="020F0502020204030204" pitchFamily="34" charset="0"/>
              </a:rPr>
              <a:t>vasca di accumulo </a:t>
            </a:r>
            <a:r>
              <a:rPr lang="it-IT" sz="1600" dirty="0">
                <a:latin typeface="Calibri" panose="020F0502020204030204" pitchFamily="34" charset="0"/>
                <a:ea typeface="Times New Roman"/>
                <a:cs typeface="Calibri" panose="020F0502020204030204" pitchFamily="34" charset="0"/>
              </a:rPr>
              <a:t>finalizzata a:</a:t>
            </a:r>
          </a:p>
          <a:p>
            <a:pPr marL="285750" indent="-285750" algn="just">
              <a:spcBef>
                <a:spcPts val="0"/>
              </a:spcBef>
              <a:spcAft>
                <a:spcPts val="0"/>
              </a:spcAft>
              <a:buFont typeface="Arial" panose="020B0604020202020204" pitchFamily="34" charset="0"/>
              <a:buChar char="•"/>
            </a:pPr>
            <a:r>
              <a:rPr lang="it-IT" sz="1600" dirty="0">
                <a:latin typeface="Calibri" panose="020F0502020204030204" pitchFamily="34" charset="0"/>
                <a:ea typeface="Times New Roman"/>
                <a:cs typeface="Calibri" panose="020F0502020204030204" pitchFamily="34" charset="0"/>
              </a:rPr>
              <a:t>accumulo acque provenienti dallo sfioratore di testa impianto </a:t>
            </a:r>
          </a:p>
          <a:p>
            <a:pPr marL="285750" indent="-285750" algn="just">
              <a:spcBef>
                <a:spcPts val="0"/>
              </a:spcBef>
              <a:spcAft>
                <a:spcPts val="0"/>
              </a:spcAft>
              <a:buFont typeface="Arial" panose="020B0604020202020204" pitchFamily="34" charset="0"/>
              <a:buChar char="•"/>
            </a:pPr>
            <a:r>
              <a:rPr lang="it-IT" sz="1600" dirty="0">
                <a:latin typeface="Calibri" panose="020F0502020204030204" pitchFamily="34" charset="0"/>
                <a:ea typeface="Times New Roman"/>
                <a:cs typeface="Calibri" panose="020F0502020204030204" pitchFamily="34" charset="0"/>
              </a:rPr>
              <a:t>accumulo dell’eventuale portata mancante corrispondente a 750 L/A.E. giorno</a:t>
            </a:r>
          </a:p>
          <a:p>
            <a:pPr marL="285750" indent="-285750" algn="just">
              <a:spcBef>
                <a:spcPts val="0"/>
              </a:spcBef>
              <a:spcAft>
                <a:spcPts val="0"/>
              </a:spcAft>
              <a:buFont typeface="Arial" panose="020B0604020202020204" pitchFamily="34" charset="0"/>
              <a:buChar char="•"/>
            </a:pPr>
            <a:r>
              <a:rPr lang="it-IT" sz="1600" dirty="0">
                <a:latin typeface="Calibri" panose="020F0502020204030204" pitchFamily="34" charset="0"/>
                <a:ea typeface="Times New Roman"/>
                <a:cs typeface="Calibri" panose="020F0502020204030204" pitchFamily="34" charset="0"/>
              </a:rPr>
              <a:t>miglioramento dell'elasticità gestionale dell'impianto </a:t>
            </a:r>
          </a:p>
          <a:p>
            <a:pPr marL="285750" indent="-285750" algn="just">
              <a:spcBef>
                <a:spcPts val="0"/>
              </a:spcBef>
              <a:spcAft>
                <a:spcPts val="0"/>
              </a:spcAft>
              <a:buFont typeface="Arial" panose="020B0604020202020204" pitchFamily="34" charset="0"/>
              <a:buChar char="•"/>
            </a:pPr>
            <a:r>
              <a:rPr lang="it-IT" sz="1600" dirty="0">
                <a:latin typeface="Calibri" panose="020F0502020204030204" pitchFamily="34" charset="0"/>
                <a:ea typeface="Times New Roman"/>
                <a:cs typeface="Calibri" panose="020F0502020204030204" pitchFamily="34" charset="0"/>
              </a:rPr>
              <a:t>accumulo temporaneo per emergenze o per manutenzione</a:t>
            </a:r>
          </a:p>
        </p:txBody>
      </p:sp>
    </p:spTree>
    <p:extLst>
      <p:ext uri="{BB962C8B-B14F-4D97-AF65-F5344CB8AC3E}">
        <p14:creationId xmlns:p14="http://schemas.microsoft.com/office/powerpoint/2010/main" val="32808735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327DF552-4E72-4B49-8B5C-840AE1474C87}"/>
              </a:ext>
            </a:extLst>
          </p:cNvPr>
          <p:cNvGraphicFramePr>
            <a:graphicFrameLocks noGrp="1"/>
          </p:cNvGraphicFramePr>
          <p:nvPr>
            <p:extLst>
              <p:ext uri="{D42A27DB-BD31-4B8C-83A1-F6EECF244321}">
                <p14:modId xmlns:p14="http://schemas.microsoft.com/office/powerpoint/2010/main" val="650848360"/>
              </p:ext>
            </p:extLst>
          </p:nvPr>
        </p:nvGraphicFramePr>
        <p:xfrm>
          <a:off x="467544" y="3861048"/>
          <a:ext cx="8208912" cy="2028368"/>
        </p:xfrm>
        <a:graphic>
          <a:graphicData uri="http://schemas.openxmlformats.org/drawingml/2006/table">
            <a:tbl>
              <a:tblPr/>
              <a:tblGrid>
                <a:gridCol w="8208912">
                  <a:extLst>
                    <a:ext uri="{9D8B030D-6E8A-4147-A177-3AD203B41FA5}">
                      <a16:colId xmlns:a16="http://schemas.microsoft.com/office/drawing/2014/main" val="2297744356"/>
                    </a:ext>
                  </a:extLst>
                </a:gridCol>
              </a:tblGrid>
              <a:tr h="365760">
                <a:tc>
                  <a:txBody>
                    <a:bodyPr/>
                    <a:lstStyle/>
                    <a:p>
                      <a:pPr algn="ctr" fontAlgn="ctr"/>
                      <a:r>
                        <a:rPr lang="it-IT" sz="1600" b="1" i="0" u="none" strike="noStrike" dirty="0">
                          <a:solidFill>
                            <a:srgbClr val="000000"/>
                          </a:solidFill>
                          <a:effectLst/>
                          <a:latin typeface="Calibri" panose="020F0502020204030204" pitchFamily="34" charset="0"/>
                          <a:cs typeface="Calibri" panose="020F0502020204030204" pitchFamily="34" charset="0"/>
                        </a:rPr>
                        <a:t>A.E. Bacino Sfioratore (Proprio) &lt; 2.000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048373337"/>
                  </a:ext>
                </a:extLst>
              </a:tr>
              <a:tr h="1002392">
                <a:tc>
                  <a:txBody>
                    <a:bodyPr/>
                    <a:lstStyle/>
                    <a:p>
                      <a:pPr algn="ctr" fontAlgn="ctr"/>
                      <a:r>
                        <a:rPr lang="it-IT" sz="1600" b="0" i="0" u="none" strike="noStrike" dirty="0">
                          <a:solidFill>
                            <a:srgbClr val="000000"/>
                          </a:solidFill>
                          <a:effectLst/>
                          <a:latin typeface="Calibri" panose="020F0502020204030204" pitchFamily="34" charset="0"/>
                          <a:cs typeface="Calibri" panose="020F0502020204030204" pitchFamily="34" charset="0"/>
                        </a:rPr>
                        <a:t>Per agglomerati di dimensione inferiore a 2000 AE non c’è obbligo di realizzazione di vasche di accumulo o sistemi di trattamento delle acque scaricate dagli sfioratori.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000712415"/>
                  </a:ext>
                </a:extLst>
              </a:tr>
              <a:tr h="660216">
                <a:tc>
                  <a:txBody>
                    <a:bodyPr/>
                    <a:lstStyle/>
                    <a:p>
                      <a:pPr algn="ctr" fontAlgn="ctr"/>
                      <a:r>
                        <a:rPr lang="it-IT" sz="1600" b="0" i="0" u="none" strike="noStrike" dirty="0">
                          <a:solidFill>
                            <a:srgbClr val="000000"/>
                          </a:solidFill>
                          <a:effectLst/>
                          <a:latin typeface="Calibri" panose="020F0502020204030204" pitchFamily="34" charset="0"/>
                          <a:cs typeface="Calibri" panose="020F0502020204030204" pitchFamily="34" charset="0"/>
                        </a:rPr>
                        <a:t>È fatto salvo l’obbligo di una vasca di accumulo in testa agli impianti di depurazione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789934"/>
                  </a:ext>
                </a:extLst>
              </a:tr>
            </a:tbl>
          </a:graphicData>
        </a:graphic>
      </p:graphicFrame>
      <p:sp>
        <p:nvSpPr>
          <p:cNvPr id="6" name="CasellaDiTesto 5">
            <a:extLst>
              <a:ext uri="{FF2B5EF4-FFF2-40B4-BE49-F238E27FC236}">
                <a16:creationId xmlns:a16="http://schemas.microsoft.com/office/drawing/2014/main" id="{0BC359ED-349F-4EC1-962A-6FE661896018}"/>
              </a:ext>
            </a:extLst>
          </p:cNvPr>
          <p:cNvSpPr txBox="1"/>
          <p:nvPr/>
        </p:nvSpPr>
        <p:spPr>
          <a:xfrm>
            <a:off x="467544" y="2984781"/>
            <a:ext cx="8208912" cy="584775"/>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marL="0" indent="0" algn="just">
              <a:spcBef>
                <a:spcPts val="0"/>
              </a:spcBef>
              <a:spcAft>
                <a:spcPts val="0"/>
              </a:spcAft>
            </a:pPr>
            <a:r>
              <a:rPr lang="it-IT" sz="1600" dirty="0">
                <a:latin typeface="Calibri" panose="020F0502020204030204" pitchFamily="34" charset="0"/>
                <a:ea typeface="Times New Roman"/>
                <a:cs typeface="Calibri" panose="020F0502020204030204" pitchFamily="34" charset="0"/>
              </a:rPr>
              <a:t>A.E. = Abitanti Equivalenti sia residenti che industriali del Bacino Proprio dello Sfioratore e del Bacino Totale (considerando anche i bacini a monte)</a:t>
            </a:r>
          </a:p>
        </p:txBody>
      </p:sp>
      <p:sp>
        <p:nvSpPr>
          <p:cNvPr id="8" name="CasellaDiTesto 7">
            <a:extLst>
              <a:ext uri="{FF2B5EF4-FFF2-40B4-BE49-F238E27FC236}">
                <a16:creationId xmlns:a16="http://schemas.microsoft.com/office/drawing/2014/main" id="{D615AD03-E974-496A-9707-87EE35A1FDB7}"/>
              </a:ext>
            </a:extLst>
          </p:cNvPr>
          <p:cNvSpPr txBox="1"/>
          <p:nvPr/>
        </p:nvSpPr>
        <p:spPr>
          <a:xfrm>
            <a:off x="467544" y="968584"/>
            <a:ext cx="8208912" cy="1754326"/>
          </a:xfrm>
          <a:prstGeom prst="rect">
            <a:avLst/>
          </a:prstGeom>
          <a:noFill/>
        </p:spPr>
        <p:txBody>
          <a:bodyPr wrap="square">
            <a:spAutoFit/>
          </a:bodyPr>
          <a:lstStyle/>
          <a:p>
            <a:pPr marL="0" indent="0" algn="just">
              <a:spcBef>
                <a:spcPts val="0"/>
              </a:spcBef>
              <a:spcAft>
                <a:spcPts val="0"/>
              </a:spcAft>
            </a:pPr>
            <a:r>
              <a:rPr lang="it-IT" sz="1800" dirty="0">
                <a:latin typeface="Calibri" panose="020F0502020204030204" pitchFamily="34" charset="0"/>
                <a:ea typeface="Times New Roman"/>
                <a:cs typeface="Calibri" panose="020F0502020204030204" pitchFamily="34" charset="0"/>
              </a:rPr>
              <a:t>Il presidio di trattamento viene applicato solo agli scaricatori di piena di limitazione, che inviano quindi al trattamento una portata di soglia inferiore a due volte la corrispondente portata nera diluita. </a:t>
            </a:r>
            <a:r>
              <a:rPr lang="it-IT" dirty="0">
                <a:latin typeface="Calibri" panose="020F0502020204030204" pitchFamily="34" charset="0"/>
                <a:ea typeface="Times New Roman"/>
                <a:cs typeface="Calibri" panose="020F0502020204030204" pitchFamily="34" charset="0"/>
              </a:rPr>
              <a:t>S</a:t>
            </a:r>
            <a:r>
              <a:rPr lang="it-IT" sz="1800" dirty="0">
                <a:latin typeface="Calibri" panose="020F0502020204030204" pitchFamily="34" charset="0"/>
                <a:ea typeface="Times New Roman"/>
                <a:cs typeface="Calibri" panose="020F0502020204030204" pitchFamily="34" charset="0"/>
              </a:rPr>
              <a:t>i presuppone quindi che le acque sfiorate possano avere ancora un contenuto inquinante nelle relative acque di sfioro da inviare al trattamento a fine evento meteorico, tali acque vengono accumulate in vasche, eventualmente trattate e rinviate in fognatura.</a:t>
            </a:r>
          </a:p>
        </p:txBody>
      </p:sp>
    </p:spTree>
    <p:extLst>
      <p:ext uri="{BB962C8B-B14F-4D97-AF65-F5344CB8AC3E}">
        <p14:creationId xmlns:p14="http://schemas.microsoft.com/office/powerpoint/2010/main" val="4093254042"/>
      </p:ext>
    </p:extLst>
  </p:cSld>
  <p:clrMapOvr>
    <a:masterClrMapping/>
  </p:clrMapOvr>
  <p:transition/>
</p:sld>
</file>

<file path=ppt/theme/theme1.xml><?xml version="1.0" encoding="utf-8"?>
<a:theme xmlns:a="http://schemas.openxmlformats.org/drawingml/2006/main" name="Struttura predefinita">
  <a:themeElements>
    <a:clrScheme name="Onde">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Angoli">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1800" b="0"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8">
        <a:dk1>
          <a:srgbClr val="000000"/>
        </a:dk1>
        <a:lt1>
          <a:srgbClr val="FFFFFF"/>
        </a:lt1>
        <a:dk2>
          <a:srgbClr val="3366FF"/>
        </a:dk2>
        <a:lt2>
          <a:srgbClr val="808080"/>
        </a:lt2>
        <a:accent1>
          <a:srgbClr val="99CC00"/>
        </a:accent1>
        <a:accent2>
          <a:srgbClr val="3333CC"/>
        </a:accent2>
        <a:accent3>
          <a:srgbClr val="FFFFFF"/>
        </a:accent3>
        <a:accent4>
          <a:srgbClr val="000000"/>
        </a:accent4>
        <a:accent5>
          <a:srgbClr val="CAE2A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9">
        <a:dk1>
          <a:srgbClr val="000000"/>
        </a:dk1>
        <a:lt1>
          <a:srgbClr val="FFFFFF"/>
        </a:lt1>
        <a:dk2>
          <a:srgbClr val="3366FF"/>
        </a:dk2>
        <a:lt2>
          <a:srgbClr val="808080"/>
        </a:lt2>
        <a:accent1>
          <a:srgbClr val="99CC00"/>
        </a:accent1>
        <a:accent2>
          <a:srgbClr val="3366FF"/>
        </a:accent2>
        <a:accent3>
          <a:srgbClr val="FFFFFF"/>
        </a:accent3>
        <a:accent4>
          <a:srgbClr val="000000"/>
        </a:accent4>
        <a:accent5>
          <a:srgbClr val="CAE2AA"/>
        </a:accent5>
        <a:accent6>
          <a:srgbClr val="2D5CE7"/>
        </a:accent6>
        <a:hlink>
          <a:srgbClr val="CCCCFF"/>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10">
        <a:dk1>
          <a:srgbClr val="000000"/>
        </a:dk1>
        <a:lt1>
          <a:srgbClr val="FFFFFF"/>
        </a:lt1>
        <a:dk2>
          <a:srgbClr val="3366FF"/>
        </a:dk2>
        <a:lt2>
          <a:srgbClr val="808080"/>
        </a:lt2>
        <a:accent1>
          <a:srgbClr val="99CC00"/>
        </a:accent1>
        <a:accent2>
          <a:srgbClr val="3366FF"/>
        </a:accent2>
        <a:accent3>
          <a:srgbClr val="FFFFFF"/>
        </a:accent3>
        <a:accent4>
          <a:srgbClr val="000000"/>
        </a:accent4>
        <a:accent5>
          <a:srgbClr val="CAE2AA"/>
        </a:accent5>
        <a:accent6>
          <a:srgbClr val="2D5CE7"/>
        </a:accent6>
        <a:hlink>
          <a:srgbClr val="CCCCFF"/>
        </a:hlink>
        <a:folHlink>
          <a:srgbClr val="FF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8672</TotalTime>
  <Words>9975</Words>
  <Application>Microsoft Office PowerPoint</Application>
  <PresentationFormat>Presentazione su schermo (4:3)</PresentationFormat>
  <Paragraphs>4901</Paragraphs>
  <Slides>36</Slides>
  <Notes>35</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36</vt:i4>
      </vt:variant>
    </vt:vector>
  </HeadingPairs>
  <TitlesOfParts>
    <vt:vector size="48" baseType="lpstr">
      <vt:lpstr>Arial</vt:lpstr>
      <vt:lpstr>Arimo</vt:lpstr>
      <vt:lpstr>Calibri</vt:lpstr>
      <vt:lpstr>CIDFont+F4</vt:lpstr>
      <vt:lpstr>Franklin Gothic Book</vt:lpstr>
      <vt:lpstr>Franklin Gothic Medium</vt:lpstr>
      <vt:lpstr>New York</vt:lpstr>
      <vt:lpstr>Times New Roman</vt:lpstr>
      <vt:lpstr>Tw Cen MT</vt:lpstr>
      <vt:lpstr>Verdana</vt:lpstr>
      <vt:lpstr>Wingdings</vt: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SCT Italia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SCT Italia</dc:creator>
  <cp:lastModifiedBy>Debora Guaglianone</cp:lastModifiedBy>
  <cp:revision>1020</cp:revision>
  <dcterms:created xsi:type="dcterms:W3CDTF">2003-05-01T16:30:54Z</dcterms:created>
  <dcterms:modified xsi:type="dcterms:W3CDTF">2025-04-14T10:27:38Z</dcterms:modified>
</cp:coreProperties>
</file>